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99" r:id="rId4"/>
    <p:sldId id="274" r:id="rId5"/>
    <p:sldId id="259" r:id="rId6"/>
    <p:sldId id="311" r:id="rId7"/>
    <p:sldId id="313" r:id="rId8"/>
    <p:sldId id="293" r:id="rId9"/>
    <p:sldId id="284" r:id="rId10"/>
    <p:sldId id="260" r:id="rId11"/>
    <p:sldId id="289" r:id="rId12"/>
    <p:sldId id="317" r:id="rId13"/>
    <p:sldId id="320" r:id="rId14"/>
    <p:sldId id="318" r:id="rId15"/>
    <p:sldId id="321" r:id="rId16"/>
    <p:sldId id="281" r:id="rId17"/>
    <p:sldId id="328" r:id="rId18"/>
    <p:sldId id="258" r:id="rId19"/>
    <p:sldId id="270" r:id="rId20"/>
    <p:sldId id="334" r:id="rId21"/>
    <p:sldId id="335" r:id="rId22"/>
    <p:sldId id="336" r:id="rId23"/>
    <p:sldId id="337" r:id="rId24"/>
    <p:sldId id="338" r:id="rId25"/>
    <p:sldId id="262" r:id="rId26"/>
    <p:sldId id="264" r:id="rId27"/>
    <p:sldId id="298" r:id="rId28"/>
    <p:sldId id="304" r:id="rId29"/>
    <p:sldId id="292" r:id="rId30"/>
    <p:sldId id="265" r:id="rId31"/>
    <p:sldId id="314" r:id="rId32"/>
    <p:sldId id="271" r:id="rId33"/>
    <p:sldId id="308" r:id="rId34"/>
    <p:sldId id="310" r:id="rId35"/>
    <p:sldId id="315" r:id="rId36"/>
    <p:sldId id="316" r:id="rId37"/>
    <p:sldId id="303" r:id="rId38"/>
    <p:sldId id="296" r:id="rId39"/>
    <p:sldId id="324" r:id="rId40"/>
    <p:sldId id="325" r:id="rId41"/>
    <p:sldId id="326" r:id="rId42"/>
    <p:sldId id="327" r:id="rId43"/>
    <p:sldId id="330" r:id="rId44"/>
    <p:sldId id="332" r:id="rId45"/>
    <p:sldId id="331" r:id="rId46"/>
    <p:sldId id="333" r:id="rId47"/>
    <p:sldId id="329" r:id="rId48"/>
    <p:sldId id="286" r:id="rId49"/>
  </p:sldIdLst>
  <p:sldSz cx="12192000" cy="6858000"/>
  <p:notesSz cx="10234613" cy="70993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9"/>
    <a:srgbClr val="50C2E2"/>
    <a:srgbClr val="13B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5" autoAdjust="0"/>
    <p:restoredTop sz="78613" autoAdjust="0"/>
  </p:normalViewPr>
  <p:slideViewPr>
    <p:cSldViewPr snapToGrid="0">
      <p:cViewPr varScale="1">
        <p:scale>
          <a:sx n="67" d="100"/>
          <a:sy n="67" d="100"/>
        </p:scale>
        <p:origin x="4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9" cy="356198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247" y="1"/>
            <a:ext cx="4434999" cy="356198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>
              <a:defRPr sz="1200"/>
            </a:lvl1pPr>
          </a:lstStyle>
          <a:p>
            <a:fld id="{AE9259E5-BAAC-4151-BD5E-7069A29682B4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9263" y="887413"/>
            <a:ext cx="4256087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9" tIns="47380" rIns="94759" bIns="4738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62" y="3416538"/>
            <a:ext cx="8187690" cy="2795350"/>
          </a:xfrm>
          <a:prstGeom prst="rect">
            <a:avLst/>
          </a:prstGeom>
        </p:spPr>
        <p:txBody>
          <a:bodyPr vert="horz" lIns="94759" tIns="47380" rIns="94759" bIns="4738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743104"/>
            <a:ext cx="4434999" cy="356197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247" y="6743104"/>
            <a:ext cx="4434999" cy="356197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r">
              <a:defRPr sz="1200"/>
            </a:lvl1pPr>
          </a:lstStyle>
          <a:p>
            <a:fld id="{C813D466-2ACC-4D01-A205-FFBA614F22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03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6123" indent="-296123">
              <a:buAutoNum type="romanLcParenBoth"/>
            </a:pPr>
            <a:r>
              <a:rPr lang="en-US" altLang="zh-CN" dirty="0"/>
              <a:t>classification of new examples, </a:t>
            </a:r>
          </a:p>
          <a:p>
            <a:pPr marL="296123" indent="-296123">
              <a:buAutoNum type="romanLcParenBoth"/>
            </a:pPr>
            <a:r>
              <a:rPr lang="en-US" altLang="zh-CN" dirty="0"/>
              <a:t>generation of new examples, </a:t>
            </a:r>
          </a:p>
          <a:p>
            <a:pPr marL="296123" indent="-296123">
              <a:buAutoNum type="romanLcParenBoth"/>
            </a:pPr>
            <a:r>
              <a:rPr lang="en-US" altLang="zh-CN" dirty="0"/>
              <a:t>parsing an object into parts and relations (parts segmented by color)</a:t>
            </a:r>
          </a:p>
          <a:p>
            <a:pPr marL="296123" indent="-296123">
              <a:buAutoNum type="romanLcParenBoth"/>
            </a:pPr>
            <a:r>
              <a:rPr lang="en-US" altLang="zh-CN" dirty="0"/>
              <a:t>generation of new concepts from related concepts.</a:t>
            </a:r>
          </a:p>
          <a:p>
            <a:pPr marL="296123" indent="-296123">
              <a:buAutoNum type="romanLcParenBoth"/>
            </a:pPr>
            <a:endParaRPr lang="en-US" altLang="zh-CN" dirty="0"/>
          </a:p>
          <a:p>
            <a:pPr marL="296123" indent="-296123">
              <a:buAutoNum type="romanLcParenBoth"/>
            </a:pPr>
            <a:r>
              <a:rPr lang="en-US" altLang="zh-CN" dirty="0"/>
              <a:t>With this prior knowledge, computer programs can also learn to classify, parse and generate new handwritten characters with a few examples like humans.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202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521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348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https://medium.com/@antoine.louis/human-level-concept-learning-through-probabilistic-program-induction-9cc4fd7028c9</a:t>
            </a:r>
          </a:p>
          <a:p>
            <a:endParaRPr lang="en-US" altLang="zh-CN" dirty="0"/>
          </a:p>
          <a:p>
            <a:r>
              <a:rPr lang="en-US" altLang="zh-CN" dirty="0"/>
              <a:t>https://omgteam.github.io/2017/04/19/BPL/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957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remote human interrogator, within a fixed time frame, must distinguish between a computer and a human subject based on their replies to various questions posed by the interrogator.</a:t>
            </a:r>
          </a:p>
          <a:p>
            <a:endParaRPr lang="en-US" altLang="zh-CN" dirty="0"/>
          </a:p>
          <a:p>
            <a:r>
              <a:rPr lang="zh-CN" altLang="en-US" dirty="0"/>
              <a:t>英国数学家、逻辑学家，被称为计算机科学之父，人工智能之父。</a:t>
            </a:r>
            <a:endParaRPr lang="en-US" altLang="zh-CN" dirty="0"/>
          </a:p>
          <a:p>
            <a:r>
              <a:rPr lang="zh-CN" altLang="en-US" dirty="0"/>
              <a:t>提出著名的“图灵测试”，指出如果第三者无法辨别人类与人工智能机器反应的差别， 则可以论断该机器具备人工智能。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2011</a:t>
            </a:r>
            <a:r>
              <a:rPr lang="zh-CN" altLang="en-US" dirty="0"/>
              <a:t>年</a:t>
            </a:r>
          </a:p>
          <a:p>
            <a:r>
              <a:rPr lang="zh-CN" altLang="en-US" dirty="0"/>
              <a:t>犹大</a:t>
            </a:r>
            <a:r>
              <a:rPr lang="en-US" altLang="zh-CN" dirty="0"/>
              <a:t>·</a:t>
            </a:r>
            <a:r>
              <a:rPr lang="zh-CN" altLang="en-US" dirty="0"/>
              <a:t>伯尔</a:t>
            </a:r>
          </a:p>
          <a:p>
            <a:r>
              <a:rPr lang="en-US" altLang="zh-CN" dirty="0"/>
              <a:t>Judea Pearl</a:t>
            </a:r>
          </a:p>
          <a:p>
            <a:r>
              <a:rPr lang="zh-CN" altLang="en-US" dirty="0"/>
              <a:t>人工智能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1969</a:t>
            </a:r>
            <a:r>
              <a:rPr lang="zh-CN" altLang="en-US" dirty="0"/>
              <a:t>年</a:t>
            </a:r>
          </a:p>
          <a:p>
            <a:r>
              <a:rPr lang="zh-CN" altLang="en-US" dirty="0"/>
              <a:t>马文</a:t>
            </a:r>
            <a:r>
              <a:rPr lang="en-US" altLang="zh-CN" dirty="0"/>
              <a:t>·</a:t>
            </a:r>
            <a:r>
              <a:rPr lang="zh-CN" altLang="en-US" dirty="0"/>
              <a:t>明斯基</a:t>
            </a:r>
          </a:p>
          <a:p>
            <a:r>
              <a:rPr lang="en-US" altLang="zh-CN" dirty="0"/>
              <a:t>Marvin Minsky</a:t>
            </a:r>
          </a:p>
          <a:p>
            <a:r>
              <a:rPr lang="zh-CN" altLang="en-US" dirty="0"/>
              <a:t>人工智能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1971</a:t>
            </a:r>
            <a:r>
              <a:rPr lang="zh-CN" altLang="en-US" dirty="0"/>
              <a:t>年</a:t>
            </a:r>
          </a:p>
          <a:p>
            <a:r>
              <a:rPr lang="zh-CN" altLang="en-US" dirty="0"/>
              <a:t>约翰</a:t>
            </a:r>
            <a:r>
              <a:rPr lang="en-US" altLang="zh-CN" dirty="0"/>
              <a:t>·</a:t>
            </a:r>
            <a:r>
              <a:rPr lang="zh-CN" altLang="en-US" dirty="0"/>
              <a:t>麦卡锡</a:t>
            </a:r>
          </a:p>
          <a:p>
            <a:r>
              <a:rPr lang="en-US" altLang="zh-CN" dirty="0"/>
              <a:t>John McCarthy</a:t>
            </a:r>
          </a:p>
          <a:p>
            <a:r>
              <a:rPr lang="zh-CN" altLang="en-US" dirty="0"/>
              <a:t>人工智能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256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190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programs, rich concepts can be built “compositionally” from simpler primitives.</a:t>
            </a:r>
          </a:p>
          <a:p>
            <a:endParaRPr lang="en-US" altLang="zh-CN" dirty="0"/>
          </a:p>
          <a:p>
            <a:r>
              <a:rPr lang="en-US" altLang="zh-CN" dirty="0"/>
              <a:t>the abstract “causal” structure of the real-world processes that produce examples of a category</a:t>
            </a:r>
          </a:p>
          <a:p>
            <a:endParaRPr lang="en-US" altLang="zh-CN" dirty="0"/>
          </a:p>
          <a:p>
            <a:r>
              <a:rPr lang="en-US" altLang="zh-CN" dirty="0"/>
              <a:t>the model “learns to learn” (23, 24) by developing hierarchical priors that allow previous experience with related concepts to ease</a:t>
            </a:r>
          </a:p>
          <a:p>
            <a:r>
              <a:rPr lang="en-US" altLang="zh-CN" dirty="0"/>
              <a:t>learning of new concepts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038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541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006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908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593">
              <a:defRPr/>
            </a:pPr>
            <a:r>
              <a:rPr lang="en-US" altLang="zh-CN" dirty="0"/>
              <a:t>Solving the FSL problem by task-invariant embedding model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56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593">
              <a:defRPr/>
            </a:pPr>
            <a:r>
              <a:rPr lang="en-US" altLang="zh-CN" dirty="0"/>
              <a:t>Solving the FSL problem by task-invariant embedding model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032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25EA5-0D88-4B19-892C-943A8DCEBB60}" type="datetime1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12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8B4D-3578-4B81-9B40-2063834B63D8}" type="datetime1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4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711AF-3221-4874-97BA-C7E40855935F}" type="datetime1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24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C8D58-389F-4B77-9BF9-28843147C60A}" type="datetime1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52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EDBC-DBAD-4B1C-BBB1-1E03ABDEEE01}" type="datetime1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0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3B820-8CE2-4924-B367-013AE8524993}" type="datetime1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3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005-664C-44F5-9DBE-D3D22151AE8F}" type="datetime1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21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4779D-C85E-43BA-B094-C543B7C9EE2F}" type="datetime1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2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8FD4-6645-42B2-B892-A1665CE33BCA}" type="datetime1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40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729C-871B-4063-B18B-C824DC35E2AB}" type="datetime1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0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28DE-B0EE-4472-9121-65F65B306074}" type="datetime1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5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49F00-0CD7-4E38-B033-BAC9D3499ABF}" type="datetime1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90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tmp"/><Relationship Id="rId4" Type="http://schemas.openxmlformats.org/officeDocument/2006/relationships/image" Target="../media/image45.tm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m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m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 txBox="1"/>
          <p:nvPr/>
        </p:nvSpPr>
        <p:spPr>
          <a:xfrm>
            <a:off x="886143" y="468005"/>
            <a:ext cx="102058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50C2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Human-level Concept Learning      </a:t>
            </a: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through </a:t>
            </a:r>
          </a:p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Probabilistic Program Induction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07731" y="3389094"/>
            <a:ext cx="4502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Brenden Lake</a:t>
            </a:r>
          </a:p>
          <a:p>
            <a:r>
              <a:rPr lang="en-US" altLang="zh-CN" sz="2400" dirty="0" err="1"/>
              <a:t>Ruslan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Salakhutdinov</a:t>
            </a:r>
            <a:endParaRPr lang="en-US" altLang="zh-CN" sz="2400" dirty="0"/>
          </a:p>
          <a:p>
            <a:r>
              <a:rPr lang="en-US" altLang="zh-CN" sz="2400" dirty="0"/>
              <a:t>Joshua B. </a:t>
            </a:r>
            <a:r>
              <a:rPr lang="en-US" altLang="zh-CN" sz="2400" dirty="0" err="1"/>
              <a:t>Tenenbaum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1233159" y="5178399"/>
            <a:ext cx="9725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Institute of Computing Technology, Chinese Academy of Sciences</a:t>
            </a:r>
          </a:p>
          <a:p>
            <a:pPr algn="ctr"/>
            <a:r>
              <a:rPr lang="en-US" altLang="zh-CN" sz="2400" dirty="0"/>
              <a:t>2020.11.19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91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141407" y="2567914"/>
            <a:ext cx="820133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Turing Test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0" y="-37295"/>
            <a:ext cx="3893574" cy="1903231"/>
            <a:chOff x="-1114427" y="1804987"/>
            <a:chExt cx="6600828" cy="3187702"/>
          </a:xfrm>
        </p:grpSpPr>
        <p:grpSp>
          <p:nvGrpSpPr>
            <p:cNvPr id="4" name="组合 10"/>
            <p:cNvGrpSpPr>
              <a:grpSpLocks/>
            </p:cNvGrpSpPr>
            <p:nvPr/>
          </p:nvGrpSpPr>
          <p:grpSpPr bwMode="auto">
            <a:xfrm>
              <a:off x="1609725" y="1804987"/>
              <a:ext cx="3876676" cy="3187701"/>
              <a:chOff x="0" y="2082532"/>
              <a:chExt cx="4369974" cy="3187133"/>
            </a:xfrm>
            <a:solidFill>
              <a:srgbClr val="50C2E2"/>
            </a:solidFill>
          </p:grpSpPr>
          <p:sp>
            <p:nvSpPr>
              <p:cNvPr id="5" name="出自【趣你的PPT】(微信:qunideppt)：最优质的PPT资源库"/>
              <p:cNvSpPr/>
              <p:nvPr/>
            </p:nvSpPr>
            <p:spPr>
              <a:xfrm rot="10800000">
                <a:off x="0" y="2082533"/>
                <a:ext cx="4077902" cy="31871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出自【趣你的PPT】(微信:qunideppt)：最优质的PPT资源库"/>
              <p:cNvSpPr/>
              <p:nvPr/>
            </p:nvSpPr>
            <p:spPr>
              <a:xfrm rot="5400000">
                <a:off x="4024741" y="4924433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出自【趣你的PPT】(微信:qunideppt)：最优质的PPT资源库"/>
              <p:cNvSpPr/>
              <p:nvPr/>
            </p:nvSpPr>
            <p:spPr>
              <a:xfrm rot="5400000">
                <a:off x="4024742" y="4526041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出自【趣你的PPT】(微信:qunideppt)：最优质的PPT资源库"/>
              <p:cNvSpPr/>
              <p:nvPr/>
            </p:nvSpPr>
            <p:spPr>
              <a:xfrm rot="5400000">
                <a:off x="4024741" y="4118127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出自【趣你的PPT】(微信:qunideppt)：最优质的PPT资源库"/>
              <p:cNvSpPr/>
              <p:nvPr/>
            </p:nvSpPr>
            <p:spPr>
              <a:xfrm rot="5400000">
                <a:off x="4024742" y="3719735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/>
              <p:nvPr/>
            </p:nvSpPr>
            <p:spPr>
              <a:xfrm rot="5400000">
                <a:off x="4024742" y="3319756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/>
              <p:nvPr/>
            </p:nvSpPr>
            <p:spPr>
              <a:xfrm rot="5400000">
                <a:off x="4024741" y="2927714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/>
              <p:nvPr/>
            </p:nvSpPr>
            <p:spPr>
              <a:xfrm rot="5400000">
                <a:off x="4024742" y="2535671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/>
              <p:nvPr/>
            </p:nvSpPr>
            <p:spPr>
              <a:xfrm rot="5400000">
                <a:off x="4024742" y="2135692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-1114427" y="1804988"/>
              <a:ext cx="2724151" cy="3187701"/>
            </a:xfrm>
            <a:prstGeom prst="rect">
              <a:avLst/>
            </a:prstGeom>
            <a:solidFill>
              <a:srgbClr val="50C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851830" y="361035"/>
            <a:ext cx="1510086" cy="1385948"/>
            <a:chOff x="-11363325" y="-3433763"/>
            <a:chExt cx="12088813" cy="11095038"/>
          </a:xfrm>
          <a:solidFill>
            <a:schemeClr val="bg1"/>
          </a:solidFill>
        </p:grpSpPr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1363325" y="-3433763"/>
              <a:ext cx="12088813" cy="9318625"/>
            </a:xfrm>
            <a:custGeom>
              <a:avLst/>
              <a:gdLst>
                <a:gd name="T0" fmla="*/ 2842 w 2854"/>
                <a:gd name="T1" fmla="*/ 8 h 2199"/>
                <a:gd name="T2" fmla="*/ 2811 w 2854"/>
                <a:gd name="T3" fmla="*/ 5 h 2199"/>
                <a:gd name="T4" fmla="*/ 17 w 2854"/>
                <a:gd name="T5" fmla="*/ 1434 h 2199"/>
                <a:gd name="T6" fmla="*/ 1 w 2854"/>
                <a:gd name="T7" fmla="*/ 1462 h 2199"/>
                <a:gd name="T8" fmla="*/ 21 w 2854"/>
                <a:gd name="T9" fmla="*/ 1487 h 2199"/>
                <a:gd name="T10" fmla="*/ 956 w 2854"/>
                <a:gd name="T11" fmla="*/ 1784 h 2199"/>
                <a:gd name="T12" fmla="*/ 984 w 2854"/>
                <a:gd name="T13" fmla="*/ 1778 h 2199"/>
                <a:gd name="T14" fmla="*/ 2278 w 2854"/>
                <a:gd name="T15" fmla="*/ 613 h 2199"/>
                <a:gd name="T16" fmla="*/ 1245 w 2854"/>
                <a:gd name="T17" fmla="*/ 1835 h 2199"/>
                <a:gd name="T18" fmla="*/ 1240 w 2854"/>
                <a:gd name="T19" fmla="*/ 1862 h 2199"/>
                <a:gd name="T20" fmla="*/ 1259 w 2854"/>
                <a:gd name="T21" fmla="*/ 1881 h 2199"/>
                <a:gd name="T22" fmla="*/ 2296 w 2854"/>
                <a:gd name="T23" fmla="*/ 2198 h 2199"/>
                <a:gd name="T24" fmla="*/ 2305 w 2854"/>
                <a:gd name="T25" fmla="*/ 2199 h 2199"/>
                <a:gd name="T26" fmla="*/ 2319 w 2854"/>
                <a:gd name="T27" fmla="*/ 2195 h 2199"/>
                <a:gd name="T28" fmla="*/ 2333 w 2854"/>
                <a:gd name="T29" fmla="*/ 2177 h 2199"/>
                <a:gd name="T30" fmla="*/ 2852 w 2854"/>
                <a:gd name="T31" fmla="*/ 38 h 2199"/>
                <a:gd name="T32" fmla="*/ 2842 w 2854"/>
                <a:gd name="T33" fmla="*/ 8 h 2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54" h="2199">
                  <a:moveTo>
                    <a:pt x="2842" y="8"/>
                  </a:moveTo>
                  <a:cubicBezTo>
                    <a:pt x="2833" y="1"/>
                    <a:pt x="2821" y="0"/>
                    <a:pt x="2811" y="5"/>
                  </a:cubicBezTo>
                  <a:cubicBezTo>
                    <a:pt x="17" y="1434"/>
                    <a:pt x="17" y="1434"/>
                    <a:pt x="17" y="1434"/>
                  </a:cubicBezTo>
                  <a:cubicBezTo>
                    <a:pt x="6" y="1439"/>
                    <a:pt x="0" y="1450"/>
                    <a:pt x="1" y="1462"/>
                  </a:cubicBezTo>
                  <a:cubicBezTo>
                    <a:pt x="2" y="1474"/>
                    <a:pt x="10" y="1483"/>
                    <a:pt x="21" y="1487"/>
                  </a:cubicBezTo>
                  <a:cubicBezTo>
                    <a:pt x="956" y="1784"/>
                    <a:pt x="956" y="1784"/>
                    <a:pt x="956" y="1784"/>
                  </a:cubicBezTo>
                  <a:cubicBezTo>
                    <a:pt x="966" y="1787"/>
                    <a:pt x="977" y="1785"/>
                    <a:pt x="984" y="1778"/>
                  </a:cubicBezTo>
                  <a:cubicBezTo>
                    <a:pt x="2278" y="613"/>
                    <a:pt x="2278" y="613"/>
                    <a:pt x="2278" y="613"/>
                  </a:cubicBezTo>
                  <a:cubicBezTo>
                    <a:pt x="1245" y="1835"/>
                    <a:pt x="1245" y="1835"/>
                    <a:pt x="1245" y="1835"/>
                  </a:cubicBezTo>
                  <a:cubicBezTo>
                    <a:pt x="1239" y="1843"/>
                    <a:pt x="1237" y="1853"/>
                    <a:pt x="1240" y="1862"/>
                  </a:cubicBezTo>
                  <a:cubicBezTo>
                    <a:pt x="1242" y="1871"/>
                    <a:pt x="1249" y="1879"/>
                    <a:pt x="1259" y="1881"/>
                  </a:cubicBezTo>
                  <a:cubicBezTo>
                    <a:pt x="2296" y="2198"/>
                    <a:pt x="2296" y="2198"/>
                    <a:pt x="2296" y="2198"/>
                  </a:cubicBezTo>
                  <a:cubicBezTo>
                    <a:pt x="2299" y="2198"/>
                    <a:pt x="2302" y="2199"/>
                    <a:pt x="2305" y="2199"/>
                  </a:cubicBezTo>
                  <a:cubicBezTo>
                    <a:pt x="2310" y="2199"/>
                    <a:pt x="2315" y="2197"/>
                    <a:pt x="2319" y="2195"/>
                  </a:cubicBezTo>
                  <a:cubicBezTo>
                    <a:pt x="2326" y="2191"/>
                    <a:pt x="2331" y="2184"/>
                    <a:pt x="2333" y="2177"/>
                  </a:cubicBezTo>
                  <a:cubicBezTo>
                    <a:pt x="2852" y="38"/>
                    <a:pt x="2852" y="38"/>
                    <a:pt x="2852" y="38"/>
                  </a:cubicBezTo>
                  <a:cubicBezTo>
                    <a:pt x="2854" y="27"/>
                    <a:pt x="2850" y="15"/>
                    <a:pt x="284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6119813" y="5114925"/>
              <a:ext cx="1465263" cy="2546350"/>
            </a:xfrm>
            <a:custGeom>
              <a:avLst/>
              <a:gdLst>
                <a:gd name="T0" fmla="*/ 324 w 346"/>
                <a:gd name="T1" fmla="*/ 91 h 601"/>
                <a:gd name="T2" fmla="*/ 38 w 346"/>
                <a:gd name="T3" fmla="*/ 3 h 601"/>
                <a:gd name="T4" fmla="*/ 12 w 346"/>
                <a:gd name="T5" fmla="*/ 8 h 601"/>
                <a:gd name="T6" fmla="*/ 0 w 346"/>
                <a:gd name="T7" fmla="*/ 31 h 601"/>
                <a:gd name="T8" fmla="*/ 0 w 346"/>
                <a:gd name="T9" fmla="*/ 572 h 601"/>
                <a:gd name="T10" fmla="*/ 21 w 346"/>
                <a:gd name="T11" fmla="*/ 600 h 601"/>
                <a:gd name="T12" fmla="*/ 29 w 346"/>
                <a:gd name="T13" fmla="*/ 601 h 601"/>
                <a:gd name="T14" fmla="*/ 53 w 346"/>
                <a:gd name="T15" fmla="*/ 587 h 601"/>
                <a:gd name="T16" fmla="*/ 340 w 346"/>
                <a:gd name="T17" fmla="*/ 134 h 601"/>
                <a:gd name="T18" fmla="*/ 343 w 346"/>
                <a:gd name="T19" fmla="*/ 109 h 601"/>
                <a:gd name="T20" fmla="*/ 324 w 346"/>
                <a:gd name="T21" fmla="*/ 9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6" h="601">
                  <a:moveTo>
                    <a:pt x="324" y="91"/>
                  </a:moveTo>
                  <a:cubicBezTo>
                    <a:pt x="38" y="3"/>
                    <a:pt x="38" y="3"/>
                    <a:pt x="38" y="3"/>
                  </a:cubicBezTo>
                  <a:cubicBezTo>
                    <a:pt x="29" y="0"/>
                    <a:pt x="19" y="2"/>
                    <a:pt x="12" y="8"/>
                  </a:cubicBezTo>
                  <a:cubicBezTo>
                    <a:pt x="5" y="13"/>
                    <a:pt x="0" y="22"/>
                    <a:pt x="0" y="31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0" y="585"/>
                    <a:pt x="9" y="596"/>
                    <a:pt x="21" y="600"/>
                  </a:cubicBezTo>
                  <a:cubicBezTo>
                    <a:pt x="24" y="600"/>
                    <a:pt x="26" y="601"/>
                    <a:pt x="29" y="601"/>
                  </a:cubicBezTo>
                  <a:cubicBezTo>
                    <a:pt x="39" y="601"/>
                    <a:pt x="48" y="596"/>
                    <a:pt x="53" y="587"/>
                  </a:cubicBezTo>
                  <a:cubicBezTo>
                    <a:pt x="340" y="134"/>
                    <a:pt x="340" y="134"/>
                    <a:pt x="340" y="134"/>
                  </a:cubicBezTo>
                  <a:cubicBezTo>
                    <a:pt x="345" y="127"/>
                    <a:pt x="346" y="117"/>
                    <a:pt x="343" y="109"/>
                  </a:cubicBezTo>
                  <a:cubicBezTo>
                    <a:pt x="340" y="101"/>
                    <a:pt x="333" y="94"/>
                    <a:pt x="324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80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3443" y="266349"/>
            <a:ext cx="3925529" cy="1325563"/>
          </a:xfrm>
        </p:spPr>
        <p:txBody>
          <a:bodyPr/>
          <a:lstStyle/>
          <a:p>
            <a:r>
              <a:rPr lang="en-US" altLang="zh-CN" b="1" dirty="0"/>
              <a:t>Turing Test</a:t>
            </a:r>
            <a:endParaRPr lang="zh-CN" altLang="en-US" b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236C54-7D5F-47C8-BCCA-460861A49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99" y="0"/>
            <a:ext cx="5357813" cy="6858000"/>
          </a:xfrm>
          <a:prstGeom prst="rect">
            <a:avLst/>
          </a:prstGeom>
        </p:spPr>
      </p:pic>
      <p:sp>
        <p:nvSpPr>
          <p:cNvPr id="8" name="出自【趣你的PPT】(微信:qunideppt)：最优质的PPT资源库">
            <a:extLst>
              <a:ext uri="{FF2B5EF4-FFF2-40B4-BE49-F238E27FC236}">
                <a16:creationId xmlns:a16="http://schemas.microsoft.com/office/drawing/2014/main" id="{85391F74-11CE-409A-AF55-BDCECE122FC9}"/>
              </a:ext>
            </a:extLst>
          </p:cNvPr>
          <p:cNvSpPr/>
          <p:nvPr/>
        </p:nvSpPr>
        <p:spPr>
          <a:xfrm>
            <a:off x="3311727" y="3547928"/>
            <a:ext cx="4340659" cy="323094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457200" lvl="0" indent="-457200" defTabSz="1216817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1950</a:t>
            </a:r>
          </a:p>
          <a:p>
            <a:pPr marL="457200" lvl="0" indent="-457200" defTabSz="1216817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Alan Mathison Turing (1912~1954)</a:t>
            </a:r>
          </a:p>
          <a:p>
            <a:pPr marL="457200" lvl="0" indent="-457200" defTabSz="1216817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 Turing test can show that a machine could think.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14A66F-1975-4BAF-9A08-30790DC2F3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045"/>
          <a:stretch/>
        </p:blipFill>
        <p:spPr>
          <a:xfrm>
            <a:off x="18788" y="3468806"/>
            <a:ext cx="2809875" cy="3389194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16678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446" y="358178"/>
            <a:ext cx="3925529" cy="1325563"/>
          </a:xfrm>
        </p:spPr>
        <p:txBody>
          <a:bodyPr/>
          <a:lstStyle/>
          <a:p>
            <a:r>
              <a:rPr lang="en-US" altLang="zh-CN" b="1" dirty="0"/>
              <a:t>Which is written by human?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112" y="-50149"/>
            <a:ext cx="6556888" cy="69081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75" y="3347346"/>
            <a:ext cx="4949872" cy="329991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AED5F00-72B1-4DB9-944D-897951EFA83A}"/>
              </a:ext>
            </a:extLst>
          </p:cNvPr>
          <p:cNvSpPr txBox="1">
            <a:spLocks/>
          </p:cNvSpPr>
          <p:nvPr/>
        </p:nvSpPr>
        <p:spPr>
          <a:xfrm>
            <a:off x="1047286" y="1588207"/>
            <a:ext cx="39255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New exemplars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420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434" y="210740"/>
            <a:ext cx="6965017" cy="924711"/>
          </a:xfrm>
        </p:spPr>
        <p:txBody>
          <a:bodyPr/>
          <a:lstStyle/>
          <a:p>
            <a:r>
              <a:rPr lang="en-US" altLang="zh-CN" b="1" dirty="0"/>
              <a:t>Which is written by human?</a:t>
            </a:r>
            <a:endParaRPr lang="zh-CN" altLang="en-US" b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AED5F00-72B1-4DB9-944D-897951EFA83A}"/>
              </a:ext>
            </a:extLst>
          </p:cNvPr>
          <p:cNvSpPr txBox="1">
            <a:spLocks/>
          </p:cNvSpPr>
          <p:nvPr/>
        </p:nvSpPr>
        <p:spPr>
          <a:xfrm>
            <a:off x="8019435" y="51123"/>
            <a:ext cx="39255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/>
              <a:t>New concepts from type</a:t>
            </a:r>
            <a:endParaRPr lang="zh-CN" altLang="en-US" sz="4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8588BD-5A56-473E-AFE8-206221075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95" y="1310185"/>
            <a:ext cx="8773749" cy="54966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E93DDC3-C891-4B39-8691-694344DCF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144" y="1520338"/>
            <a:ext cx="5477639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7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434" y="210740"/>
            <a:ext cx="6965017" cy="924711"/>
          </a:xfrm>
        </p:spPr>
        <p:txBody>
          <a:bodyPr/>
          <a:lstStyle/>
          <a:p>
            <a:r>
              <a:rPr lang="en-US" altLang="zh-CN" b="1" dirty="0"/>
              <a:t>Which is written by human?</a:t>
            </a:r>
            <a:endParaRPr lang="zh-CN" altLang="en-US" b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AED5F00-72B1-4DB9-944D-897951EFA83A}"/>
              </a:ext>
            </a:extLst>
          </p:cNvPr>
          <p:cNvSpPr txBox="1">
            <a:spLocks/>
          </p:cNvSpPr>
          <p:nvPr/>
        </p:nvSpPr>
        <p:spPr>
          <a:xfrm>
            <a:off x="2015796" y="1238612"/>
            <a:ext cx="39255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New concepts unconstrained</a:t>
            </a:r>
            <a:endParaRPr lang="zh-CN" altLang="en-US" sz="4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79230F-7685-4B79-9A50-31A47B18B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895" y="0"/>
            <a:ext cx="2884227" cy="68453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C20115-B5C5-42F8-A012-4960266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0" y="3347346"/>
            <a:ext cx="4949872" cy="3299914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21849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866F35-4CE0-4D1F-A2B4-E0CEF96A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35A726-9CF9-4BF7-9FA2-7625C568B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662112"/>
            <a:ext cx="4876800" cy="48768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2E3EE563-39E2-4A79-899A-C33E4C46597C}"/>
              </a:ext>
            </a:extLst>
          </p:cNvPr>
          <p:cNvSpPr txBox="1">
            <a:spLocks/>
          </p:cNvSpPr>
          <p:nvPr/>
        </p:nvSpPr>
        <p:spPr>
          <a:xfrm>
            <a:off x="1020122" y="512009"/>
            <a:ext cx="5122557" cy="9892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Visual Turing Test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2310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6111" y="297862"/>
            <a:ext cx="41158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Identification Level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10028903" y="417323"/>
            <a:ext cx="1922822" cy="1544212"/>
            <a:chOff x="540287" y="2357798"/>
            <a:chExt cx="4633913" cy="4088861"/>
          </a:xfrm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 rot="18190277" flipH="1">
              <a:off x="588158" y="2385579"/>
              <a:ext cx="3060700" cy="3005138"/>
            </a:xfrm>
            <a:custGeom>
              <a:avLst/>
              <a:gdLst>
                <a:gd name="T0" fmla="*/ 180 w 324"/>
                <a:gd name="T1" fmla="*/ 31 h 343"/>
                <a:gd name="T2" fmla="*/ 52 w 324"/>
                <a:gd name="T3" fmla="*/ 19 h 343"/>
                <a:gd name="T4" fmla="*/ 52 w 324"/>
                <a:gd name="T5" fmla="*/ 19 h 343"/>
                <a:gd name="T6" fmla="*/ 16 w 324"/>
                <a:gd name="T7" fmla="*/ 40 h 343"/>
                <a:gd name="T8" fmla="*/ 24 w 324"/>
                <a:gd name="T9" fmla="*/ 46 h 343"/>
                <a:gd name="T10" fmla="*/ 0 w 324"/>
                <a:gd name="T11" fmla="*/ 135 h 343"/>
                <a:gd name="T12" fmla="*/ 72 w 324"/>
                <a:gd name="T13" fmla="*/ 343 h 343"/>
                <a:gd name="T14" fmla="*/ 324 w 324"/>
                <a:gd name="T15" fmla="*/ 197 h 343"/>
                <a:gd name="T16" fmla="*/ 180 w 324"/>
                <a:gd name="T17" fmla="*/ 3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343">
                  <a:moveTo>
                    <a:pt x="180" y="31"/>
                  </a:moveTo>
                  <a:cubicBezTo>
                    <a:pt x="130" y="2"/>
                    <a:pt x="85" y="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9" y="67"/>
                    <a:pt x="0" y="98"/>
                    <a:pt x="0" y="135"/>
                  </a:cubicBezTo>
                  <a:cubicBezTo>
                    <a:pt x="0" y="203"/>
                    <a:pt x="28" y="280"/>
                    <a:pt x="72" y="343"/>
                  </a:cubicBezTo>
                  <a:cubicBezTo>
                    <a:pt x="324" y="197"/>
                    <a:pt x="324" y="197"/>
                    <a:pt x="324" y="197"/>
                  </a:cubicBezTo>
                  <a:cubicBezTo>
                    <a:pt x="291" y="128"/>
                    <a:pt x="239" y="65"/>
                    <a:pt x="180" y="31"/>
                  </a:cubicBezTo>
                  <a:close/>
                </a:path>
              </a:pathLst>
            </a:custGeom>
            <a:solidFill>
              <a:srgbClr val="FF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 rot="18190277" flipH="1">
              <a:off x="1707677" y="3841572"/>
              <a:ext cx="2720975" cy="2489200"/>
            </a:xfrm>
            <a:custGeom>
              <a:avLst/>
              <a:gdLst>
                <a:gd name="T0" fmla="*/ 288 w 288"/>
                <a:gd name="T1" fmla="*/ 146 h 284"/>
                <a:gd name="T2" fmla="*/ 252 w 288"/>
                <a:gd name="T3" fmla="*/ 0 h 284"/>
                <a:gd name="T4" fmla="*/ 0 w 288"/>
                <a:gd name="T5" fmla="*/ 146 h 284"/>
                <a:gd name="T6" fmla="*/ 108 w 288"/>
                <a:gd name="T7" fmla="*/ 250 h 284"/>
                <a:gd name="T8" fmla="*/ 191 w 288"/>
                <a:gd name="T9" fmla="*/ 274 h 284"/>
                <a:gd name="T10" fmla="*/ 198 w 288"/>
                <a:gd name="T11" fmla="*/ 284 h 284"/>
                <a:gd name="T12" fmla="*/ 234 w 288"/>
                <a:gd name="T13" fmla="*/ 263 h 284"/>
                <a:gd name="T14" fmla="*/ 234 w 288"/>
                <a:gd name="T15" fmla="*/ 263 h 284"/>
                <a:gd name="T16" fmla="*/ 288 w 288"/>
                <a:gd name="T17" fmla="*/ 1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284">
                  <a:moveTo>
                    <a:pt x="288" y="146"/>
                  </a:moveTo>
                  <a:cubicBezTo>
                    <a:pt x="288" y="99"/>
                    <a:pt x="275" y="48"/>
                    <a:pt x="252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30" y="189"/>
                    <a:pt x="67" y="226"/>
                    <a:pt x="108" y="250"/>
                  </a:cubicBezTo>
                  <a:cubicBezTo>
                    <a:pt x="138" y="267"/>
                    <a:pt x="166" y="275"/>
                    <a:pt x="191" y="274"/>
                  </a:cubicBezTo>
                  <a:cubicBezTo>
                    <a:pt x="198" y="284"/>
                    <a:pt x="198" y="284"/>
                    <a:pt x="198" y="284"/>
                  </a:cubicBezTo>
                  <a:cubicBezTo>
                    <a:pt x="234" y="263"/>
                    <a:pt x="234" y="263"/>
                    <a:pt x="234" y="263"/>
                  </a:cubicBezTo>
                  <a:cubicBezTo>
                    <a:pt x="234" y="263"/>
                    <a:pt x="234" y="263"/>
                    <a:pt x="234" y="263"/>
                  </a:cubicBezTo>
                  <a:cubicBezTo>
                    <a:pt x="267" y="245"/>
                    <a:pt x="288" y="204"/>
                    <a:pt x="288" y="146"/>
                  </a:cubicBezTo>
                  <a:close/>
                </a:path>
              </a:pathLst>
            </a:custGeom>
            <a:solidFill>
              <a:srgbClr val="CE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 rot="18190277" flipH="1">
              <a:off x="1157031" y="1851144"/>
              <a:ext cx="3400425" cy="4633913"/>
            </a:xfrm>
            <a:custGeom>
              <a:avLst/>
              <a:gdLst>
                <a:gd name="T0" fmla="*/ 360 w 360"/>
                <a:gd name="T1" fmla="*/ 369 h 529"/>
                <a:gd name="T2" fmla="*/ 183 w 360"/>
                <a:gd name="T3" fmla="*/ 59 h 529"/>
                <a:gd name="T4" fmla="*/ 183 w 360"/>
                <a:gd name="T5" fmla="*/ 59 h 529"/>
                <a:gd name="T6" fmla="*/ 180 w 360"/>
                <a:gd name="T7" fmla="*/ 57 h 529"/>
                <a:gd name="T8" fmla="*/ 0 w 360"/>
                <a:gd name="T9" fmla="*/ 161 h 529"/>
                <a:gd name="T10" fmla="*/ 180 w 360"/>
                <a:gd name="T11" fmla="*/ 473 h 529"/>
                <a:gd name="T12" fmla="*/ 183 w 360"/>
                <a:gd name="T13" fmla="*/ 474 h 529"/>
                <a:gd name="T14" fmla="*/ 183 w 360"/>
                <a:gd name="T15" fmla="*/ 474 h 529"/>
                <a:gd name="T16" fmla="*/ 360 w 360"/>
                <a:gd name="T17" fmla="*/ 36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0" h="529">
                  <a:moveTo>
                    <a:pt x="360" y="369"/>
                  </a:moveTo>
                  <a:cubicBezTo>
                    <a:pt x="360" y="255"/>
                    <a:pt x="281" y="117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2" y="58"/>
                    <a:pt x="181" y="58"/>
                    <a:pt x="180" y="57"/>
                  </a:cubicBezTo>
                  <a:cubicBezTo>
                    <a:pt x="81" y="0"/>
                    <a:pt x="0" y="46"/>
                    <a:pt x="0" y="161"/>
                  </a:cubicBezTo>
                  <a:cubicBezTo>
                    <a:pt x="0" y="276"/>
                    <a:pt x="81" y="415"/>
                    <a:pt x="180" y="473"/>
                  </a:cubicBezTo>
                  <a:cubicBezTo>
                    <a:pt x="181" y="473"/>
                    <a:pt x="182" y="474"/>
                    <a:pt x="183" y="474"/>
                  </a:cubicBezTo>
                  <a:cubicBezTo>
                    <a:pt x="183" y="474"/>
                    <a:pt x="183" y="474"/>
                    <a:pt x="183" y="474"/>
                  </a:cubicBezTo>
                  <a:cubicBezTo>
                    <a:pt x="281" y="529"/>
                    <a:pt x="360" y="483"/>
                    <a:pt x="360" y="369"/>
                  </a:cubicBezTo>
                  <a:close/>
                </a:path>
              </a:pathLst>
            </a:custGeom>
            <a:solidFill>
              <a:srgbClr val="F0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 rot="18190277" flipH="1">
              <a:off x="1604493" y="2451933"/>
              <a:ext cx="2513013" cy="3435350"/>
            </a:xfrm>
            <a:custGeom>
              <a:avLst/>
              <a:gdLst>
                <a:gd name="T0" fmla="*/ 133 w 266"/>
                <a:gd name="T1" fmla="*/ 75 h 392"/>
                <a:gd name="T2" fmla="*/ 238 w 266"/>
                <a:gd name="T3" fmla="*/ 256 h 392"/>
                <a:gd name="T4" fmla="*/ 133 w 266"/>
                <a:gd name="T5" fmla="*/ 316 h 392"/>
                <a:gd name="T6" fmla="*/ 29 w 266"/>
                <a:gd name="T7" fmla="*/ 136 h 392"/>
                <a:gd name="T8" fmla="*/ 133 w 266"/>
                <a:gd name="T9" fmla="*/ 75 h 392"/>
                <a:gd name="T10" fmla="*/ 133 w 266"/>
                <a:gd name="T11" fmla="*/ 42 h 392"/>
                <a:gd name="T12" fmla="*/ 0 w 266"/>
                <a:gd name="T13" fmla="*/ 119 h 392"/>
                <a:gd name="T14" fmla="*/ 133 w 266"/>
                <a:gd name="T15" fmla="*/ 350 h 392"/>
                <a:gd name="T16" fmla="*/ 266 w 266"/>
                <a:gd name="T17" fmla="*/ 273 h 392"/>
                <a:gd name="T18" fmla="*/ 133 w 266"/>
                <a:gd name="T19" fmla="*/ 4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392">
                  <a:moveTo>
                    <a:pt x="133" y="75"/>
                  </a:moveTo>
                  <a:cubicBezTo>
                    <a:pt x="191" y="109"/>
                    <a:pt x="238" y="190"/>
                    <a:pt x="238" y="256"/>
                  </a:cubicBezTo>
                  <a:cubicBezTo>
                    <a:pt x="238" y="323"/>
                    <a:pt x="191" y="350"/>
                    <a:pt x="133" y="316"/>
                  </a:cubicBezTo>
                  <a:cubicBezTo>
                    <a:pt x="76" y="283"/>
                    <a:pt x="29" y="202"/>
                    <a:pt x="29" y="136"/>
                  </a:cubicBezTo>
                  <a:cubicBezTo>
                    <a:pt x="29" y="69"/>
                    <a:pt x="76" y="42"/>
                    <a:pt x="133" y="75"/>
                  </a:cubicBezTo>
                  <a:close/>
                  <a:moveTo>
                    <a:pt x="133" y="42"/>
                  </a:moveTo>
                  <a:cubicBezTo>
                    <a:pt x="60" y="0"/>
                    <a:pt x="0" y="34"/>
                    <a:pt x="0" y="119"/>
                  </a:cubicBezTo>
                  <a:cubicBezTo>
                    <a:pt x="0" y="204"/>
                    <a:pt x="60" y="307"/>
                    <a:pt x="133" y="350"/>
                  </a:cubicBezTo>
                  <a:cubicBezTo>
                    <a:pt x="207" y="392"/>
                    <a:pt x="266" y="358"/>
                    <a:pt x="266" y="273"/>
                  </a:cubicBezTo>
                  <a:cubicBezTo>
                    <a:pt x="266" y="188"/>
                    <a:pt x="207" y="85"/>
                    <a:pt x="133" y="42"/>
                  </a:cubicBezTo>
                  <a:close/>
                </a:path>
              </a:pathLst>
            </a:custGeom>
            <a:solidFill>
              <a:srgbClr val="FAF9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 rot="18190277" flipH="1">
              <a:off x="2315035" y="3429721"/>
              <a:ext cx="1085850" cy="1489075"/>
            </a:xfrm>
            <a:custGeom>
              <a:avLst/>
              <a:gdLst>
                <a:gd name="T0" fmla="*/ 57 w 115"/>
                <a:gd name="T1" fmla="*/ 52 h 170"/>
                <a:gd name="T2" fmla="*/ 86 w 115"/>
                <a:gd name="T3" fmla="*/ 102 h 170"/>
                <a:gd name="T4" fmla="*/ 57 w 115"/>
                <a:gd name="T5" fmla="*/ 118 h 170"/>
                <a:gd name="T6" fmla="*/ 28 w 115"/>
                <a:gd name="T7" fmla="*/ 68 h 170"/>
                <a:gd name="T8" fmla="*/ 57 w 115"/>
                <a:gd name="T9" fmla="*/ 52 h 170"/>
                <a:gd name="T10" fmla="*/ 57 w 115"/>
                <a:gd name="T11" fmla="*/ 18 h 170"/>
                <a:gd name="T12" fmla="*/ 0 w 115"/>
                <a:gd name="T13" fmla="*/ 52 h 170"/>
                <a:gd name="T14" fmla="*/ 57 w 115"/>
                <a:gd name="T15" fmla="*/ 151 h 170"/>
                <a:gd name="T16" fmla="*/ 115 w 115"/>
                <a:gd name="T17" fmla="*/ 118 h 170"/>
                <a:gd name="T18" fmla="*/ 57 w 115"/>
                <a:gd name="T19" fmla="*/ 1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70">
                  <a:moveTo>
                    <a:pt x="57" y="52"/>
                  </a:moveTo>
                  <a:cubicBezTo>
                    <a:pt x="73" y="61"/>
                    <a:pt x="86" y="83"/>
                    <a:pt x="86" y="102"/>
                  </a:cubicBezTo>
                  <a:cubicBezTo>
                    <a:pt x="86" y="120"/>
                    <a:pt x="73" y="127"/>
                    <a:pt x="57" y="118"/>
                  </a:cubicBezTo>
                  <a:cubicBezTo>
                    <a:pt x="41" y="109"/>
                    <a:pt x="28" y="87"/>
                    <a:pt x="28" y="68"/>
                  </a:cubicBezTo>
                  <a:cubicBezTo>
                    <a:pt x="28" y="50"/>
                    <a:pt x="41" y="43"/>
                    <a:pt x="57" y="52"/>
                  </a:cubicBezTo>
                  <a:close/>
                  <a:moveTo>
                    <a:pt x="57" y="18"/>
                  </a:moveTo>
                  <a:cubicBezTo>
                    <a:pt x="25" y="0"/>
                    <a:pt x="0" y="15"/>
                    <a:pt x="0" y="52"/>
                  </a:cubicBezTo>
                  <a:cubicBezTo>
                    <a:pt x="0" y="88"/>
                    <a:pt x="25" y="133"/>
                    <a:pt x="57" y="151"/>
                  </a:cubicBezTo>
                  <a:cubicBezTo>
                    <a:pt x="89" y="170"/>
                    <a:pt x="115" y="155"/>
                    <a:pt x="115" y="118"/>
                  </a:cubicBezTo>
                  <a:cubicBezTo>
                    <a:pt x="115" y="81"/>
                    <a:pt x="89" y="37"/>
                    <a:pt x="57" y="18"/>
                  </a:cubicBezTo>
                  <a:close/>
                </a:path>
              </a:pathLst>
            </a:custGeom>
            <a:solidFill>
              <a:srgbClr val="FAF9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11244935" y="160342"/>
            <a:ext cx="965470" cy="1212833"/>
            <a:chOff x="3249270" y="2441716"/>
            <a:chExt cx="1859087" cy="2257425"/>
          </a:xfrm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 rot="18190277" flipH="1">
              <a:off x="4084889" y="2731951"/>
              <a:ext cx="1020763" cy="552450"/>
            </a:xfrm>
            <a:custGeom>
              <a:avLst/>
              <a:gdLst>
                <a:gd name="T0" fmla="*/ 429 w 643"/>
                <a:gd name="T1" fmla="*/ 0 h 348"/>
                <a:gd name="T2" fmla="*/ 0 w 643"/>
                <a:gd name="T3" fmla="*/ 232 h 348"/>
                <a:gd name="T4" fmla="*/ 214 w 643"/>
                <a:gd name="T5" fmla="*/ 348 h 348"/>
                <a:gd name="T6" fmla="*/ 643 w 643"/>
                <a:gd name="T7" fmla="*/ 116 h 348"/>
                <a:gd name="T8" fmla="*/ 429 w 643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348">
                  <a:moveTo>
                    <a:pt x="429" y="0"/>
                  </a:moveTo>
                  <a:lnTo>
                    <a:pt x="0" y="232"/>
                  </a:lnTo>
                  <a:lnTo>
                    <a:pt x="214" y="348"/>
                  </a:lnTo>
                  <a:lnTo>
                    <a:pt x="643" y="1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97B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 rot="18190277" flipH="1">
              <a:off x="2764289" y="2926697"/>
              <a:ext cx="2257425" cy="1287463"/>
            </a:xfrm>
            <a:custGeom>
              <a:avLst/>
              <a:gdLst>
                <a:gd name="T0" fmla="*/ 11 w 239"/>
                <a:gd name="T1" fmla="*/ 147 h 147"/>
                <a:gd name="T2" fmla="*/ 3 w 239"/>
                <a:gd name="T3" fmla="*/ 142 h 147"/>
                <a:gd name="T4" fmla="*/ 6 w 239"/>
                <a:gd name="T5" fmla="*/ 128 h 147"/>
                <a:gd name="T6" fmla="*/ 223 w 239"/>
                <a:gd name="T7" fmla="*/ 3 h 147"/>
                <a:gd name="T8" fmla="*/ 236 w 239"/>
                <a:gd name="T9" fmla="*/ 7 h 147"/>
                <a:gd name="T10" fmla="*/ 233 w 239"/>
                <a:gd name="T11" fmla="*/ 21 h 147"/>
                <a:gd name="T12" fmla="*/ 16 w 239"/>
                <a:gd name="T13" fmla="*/ 146 h 147"/>
                <a:gd name="T14" fmla="*/ 11 w 239"/>
                <a:gd name="T1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47">
                  <a:moveTo>
                    <a:pt x="11" y="147"/>
                  </a:moveTo>
                  <a:cubicBezTo>
                    <a:pt x="8" y="147"/>
                    <a:pt x="4" y="145"/>
                    <a:pt x="3" y="142"/>
                  </a:cubicBezTo>
                  <a:cubicBezTo>
                    <a:pt x="0" y="137"/>
                    <a:pt x="1" y="131"/>
                    <a:pt x="6" y="128"/>
                  </a:cubicBezTo>
                  <a:cubicBezTo>
                    <a:pt x="223" y="3"/>
                    <a:pt x="223" y="3"/>
                    <a:pt x="223" y="3"/>
                  </a:cubicBezTo>
                  <a:cubicBezTo>
                    <a:pt x="227" y="0"/>
                    <a:pt x="233" y="2"/>
                    <a:pt x="236" y="7"/>
                  </a:cubicBezTo>
                  <a:cubicBezTo>
                    <a:pt x="239" y="12"/>
                    <a:pt x="237" y="18"/>
                    <a:pt x="233" y="21"/>
                  </a:cubicBezTo>
                  <a:cubicBezTo>
                    <a:pt x="16" y="146"/>
                    <a:pt x="16" y="146"/>
                    <a:pt x="16" y="146"/>
                  </a:cubicBezTo>
                  <a:cubicBezTo>
                    <a:pt x="15" y="146"/>
                    <a:pt x="13" y="147"/>
                    <a:pt x="11" y="147"/>
                  </a:cubicBezTo>
                  <a:close/>
                </a:path>
              </a:pathLst>
            </a:custGeom>
            <a:solidFill>
              <a:srgbClr val="A093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 rot="18190277" flipH="1">
              <a:off x="4400332" y="2938764"/>
              <a:ext cx="681038" cy="735013"/>
            </a:xfrm>
            <a:custGeom>
              <a:avLst/>
              <a:gdLst>
                <a:gd name="T0" fmla="*/ 0 w 429"/>
                <a:gd name="T1" fmla="*/ 463 h 463"/>
                <a:gd name="T2" fmla="*/ 0 w 429"/>
                <a:gd name="T3" fmla="*/ 231 h 463"/>
                <a:gd name="T4" fmla="*/ 429 w 429"/>
                <a:gd name="T5" fmla="*/ 0 h 463"/>
                <a:gd name="T6" fmla="*/ 429 w 429"/>
                <a:gd name="T7" fmla="*/ 231 h 463"/>
                <a:gd name="T8" fmla="*/ 0 w 429"/>
                <a:gd name="T9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463">
                  <a:moveTo>
                    <a:pt x="0" y="463"/>
                  </a:moveTo>
                  <a:lnTo>
                    <a:pt x="0" y="231"/>
                  </a:lnTo>
                  <a:lnTo>
                    <a:pt x="429" y="0"/>
                  </a:lnTo>
                  <a:lnTo>
                    <a:pt x="429" y="231"/>
                  </a:lnTo>
                  <a:lnTo>
                    <a:pt x="0" y="463"/>
                  </a:lnTo>
                  <a:close/>
                </a:path>
              </a:pathLst>
            </a:custGeom>
            <a:solidFill>
              <a:srgbClr val="7295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86" y="1290166"/>
            <a:ext cx="5779624" cy="5583335"/>
          </a:xfrm>
          <a:prstGeom prst="rect">
            <a:avLst/>
          </a:prstGeom>
        </p:spPr>
      </p:pic>
      <p:pic>
        <p:nvPicPr>
          <p:cNvPr id="35" name="图片 3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238" y="5652662"/>
            <a:ext cx="3383167" cy="1230243"/>
          </a:xfrm>
          <a:prstGeom prst="rect">
            <a:avLst/>
          </a:prstGeom>
        </p:spPr>
      </p:pic>
      <p:sp>
        <p:nvSpPr>
          <p:cNvPr id="37" name="灯片编号占位符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6" name="出自【趣你的PPT】(微信:qunideppt)：最优质的PPT资源库">
            <a:extLst>
              <a:ext uri="{FF2B5EF4-FFF2-40B4-BE49-F238E27FC236}">
                <a16:creationId xmlns:a16="http://schemas.microsoft.com/office/drawing/2014/main" id="{A997118B-F142-46BC-8F5A-5A68490BE89F}"/>
              </a:ext>
            </a:extLst>
          </p:cNvPr>
          <p:cNvSpPr/>
          <p:nvPr/>
        </p:nvSpPr>
        <p:spPr>
          <a:xfrm>
            <a:off x="7020386" y="2329937"/>
            <a:ext cx="4529476" cy="22829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457200" lvl="0" indent="-457200" defTabSz="1216817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147 Judges </a:t>
            </a:r>
          </a:p>
          <a:p>
            <a:pPr marL="457200" lvl="0" indent="-457200" defTabSz="1216817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49 Trials</a:t>
            </a:r>
          </a:p>
          <a:p>
            <a:pPr marL="457200" lvl="0" indent="-457200" defTabSz="1216817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Best ID Level: 50%</a:t>
            </a:r>
          </a:p>
          <a:p>
            <a:pPr marL="457200" lvl="0" indent="-457200" defTabSz="1216817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Worst ID Level: 100%</a:t>
            </a:r>
          </a:p>
        </p:txBody>
      </p:sp>
    </p:spTree>
    <p:extLst>
      <p:ext uri="{BB962C8B-B14F-4D97-AF65-F5344CB8AC3E}">
        <p14:creationId xmlns:p14="http://schemas.microsoft.com/office/powerpoint/2010/main" val="51547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1297858"/>
          </a:xfrm>
          <a:prstGeom prst="rect">
            <a:avLst/>
          </a:prstGeom>
          <a:solidFill>
            <a:srgbClr val="5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930779" y="187264"/>
            <a:ext cx="606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Vrinda" panose="020B0502040204020203" pitchFamily="34" charset="0"/>
                <a:sym typeface="Arial" panose="020B0604020202020204" pitchFamily="34" charset="0"/>
              </a:rPr>
              <a:t>CONTENTS</a:t>
            </a:r>
            <a:endParaRPr kumimoji="0" lang="zh-CN" altLang="en-US" sz="5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-1" y="0"/>
            <a:ext cx="2330246" cy="6858000"/>
          </a:xfrm>
          <a:prstGeom prst="rect">
            <a:avLst/>
          </a:prstGeom>
          <a:solidFill>
            <a:srgbClr val="5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Group 2出自【趣你的PPT】(微信:qunideppt)：最优质的PPT资源库"/>
          <p:cNvGrpSpPr/>
          <p:nvPr/>
        </p:nvGrpSpPr>
        <p:grpSpPr>
          <a:xfrm>
            <a:off x="2330247" y="1997566"/>
            <a:ext cx="888425" cy="802749"/>
            <a:chOff x="1800259" y="1657351"/>
            <a:chExt cx="1151079" cy="1040074"/>
          </a:xfrm>
        </p:grpSpPr>
        <p:grpSp>
          <p:nvGrpSpPr>
            <p:cNvPr id="49" name="组合 48"/>
            <p:cNvGrpSpPr/>
            <p:nvPr/>
          </p:nvGrpSpPr>
          <p:grpSpPr>
            <a:xfrm rot="16200000">
              <a:off x="1855762" y="1601848"/>
              <a:ext cx="1040074" cy="1151079"/>
              <a:chOff x="8140437" y="2197080"/>
              <a:chExt cx="1040074" cy="1151079"/>
            </a:xfrm>
          </p:grpSpPr>
          <p:sp>
            <p:nvSpPr>
              <p:cNvPr id="58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2042032" y="2029313"/>
              <a:ext cx="415925" cy="417512"/>
              <a:chOff x="3937000" y="4611688"/>
              <a:chExt cx="415925" cy="417512"/>
            </a:xfrm>
          </p:grpSpPr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35438" y="4611688"/>
                <a:ext cx="217487" cy="219075"/>
              </a:xfrm>
              <a:custGeom>
                <a:avLst/>
                <a:gdLst>
                  <a:gd name="T0" fmla="*/ 96 w 97"/>
                  <a:gd name="T1" fmla="*/ 48 h 97"/>
                  <a:gd name="T2" fmla="*/ 49 w 97"/>
                  <a:gd name="T3" fmla="*/ 97 h 97"/>
                  <a:gd name="T4" fmla="*/ 0 w 97"/>
                  <a:gd name="T5" fmla="*/ 50 h 97"/>
                  <a:gd name="T6" fmla="*/ 47 w 97"/>
                  <a:gd name="T7" fmla="*/ 1 h 97"/>
                  <a:gd name="T8" fmla="*/ 96 w 97"/>
                  <a:gd name="T9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97">
                    <a:moveTo>
                      <a:pt x="96" y="48"/>
                    </a:moveTo>
                    <a:cubicBezTo>
                      <a:pt x="97" y="74"/>
                      <a:pt x="76" y="96"/>
                      <a:pt x="49" y="97"/>
                    </a:cubicBezTo>
                    <a:cubicBezTo>
                      <a:pt x="23" y="97"/>
                      <a:pt x="1" y="76"/>
                      <a:pt x="0" y="50"/>
                    </a:cubicBezTo>
                    <a:cubicBezTo>
                      <a:pt x="0" y="23"/>
                      <a:pt x="21" y="1"/>
                      <a:pt x="47" y="1"/>
                    </a:cubicBezTo>
                    <a:cubicBezTo>
                      <a:pt x="74" y="0"/>
                      <a:pt x="96" y="21"/>
                      <a:pt x="96" y="48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171950" y="4722813"/>
                <a:ext cx="71438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243388" y="4651375"/>
                <a:ext cx="0" cy="71438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37000" y="4614863"/>
                <a:ext cx="414338" cy="414337"/>
              </a:xfrm>
              <a:custGeom>
                <a:avLst/>
                <a:gdLst>
                  <a:gd name="T0" fmla="*/ 118 w 184"/>
                  <a:gd name="T1" fmla="*/ 3 h 184"/>
                  <a:gd name="T2" fmla="*/ 92 w 184"/>
                  <a:gd name="T3" fmla="*/ 0 h 184"/>
                  <a:gd name="T4" fmla="*/ 0 w 184"/>
                  <a:gd name="T5" fmla="*/ 92 h 184"/>
                  <a:gd name="T6" fmla="*/ 92 w 184"/>
                  <a:gd name="T7" fmla="*/ 184 h 184"/>
                  <a:gd name="T8" fmla="*/ 184 w 184"/>
                  <a:gd name="T9" fmla="*/ 92 h 184"/>
                  <a:gd name="T10" fmla="*/ 181 w 184"/>
                  <a:gd name="T11" fmla="*/ 66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184">
                    <a:moveTo>
                      <a:pt x="118" y="3"/>
                    </a:moveTo>
                    <a:cubicBezTo>
                      <a:pt x="110" y="1"/>
                      <a:pt x="101" y="0"/>
                      <a:pt x="92" y="0"/>
                    </a:cubicBez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83"/>
                      <a:pt x="183" y="74"/>
                      <a:pt x="181" y="66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00500" y="4668838"/>
                <a:ext cx="142875" cy="195262"/>
              </a:xfrm>
              <a:custGeom>
                <a:avLst/>
                <a:gdLst>
                  <a:gd name="T0" fmla="*/ 63 w 64"/>
                  <a:gd name="T1" fmla="*/ 8 h 87"/>
                  <a:gd name="T2" fmla="*/ 43 w 64"/>
                  <a:gd name="T3" fmla="*/ 3 h 87"/>
                  <a:gd name="T4" fmla="*/ 6 w 64"/>
                  <a:gd name="T5" fmla="*/ 14 h 87"/>
                  <a:gd name="T6" fmla="*/ 8 w 64"/>
                  <a:gd name="T7" fmla="*/ 33 h 87"/>
                  <a:gd name="T8" fmla="*/ 29 w 64"/>
                  <a:gd name="T9" fmla="*/ 74 h 87"/>
                  <a:gd name="T10" fmla="*/ 57 w 64"/>
                  <a:gd name="T11" fmla="*/ 85 h 87"/>
                  <a:gd name="T12" fmla="*/ 54 w 64"/>
                  <a:gd name="T13" fmla="*/ 81 h 87"/>
                  <a:gd name="T14" fmla="*/ 48 w 64"/>
                  <a:gd name="T15" fmla="*/ 76 h 87"/>
                  <a:gd name="T16" fmla="*/ 45 w 64"/>
                  <a:gd name="T17" fmla="*/ 67 h 87"/>
                  <a:gd name="T18" fmla="*/ 36 w 64"/>
                  <a:gd name="T19" fmla="*/ 64 h 87"/>
                  <a:gd name="T20" fmla="*/ 45 w 64"/>
                  <a:gd name="T21" fmla="*/ 52 h 87"/>
                  <a:gd name="T22" fmla="*/ 64 w 64"/>
                  <a:gd name="T23" fmla="*/ 4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87">
                    <a:moveTo>
                      <a:pt x="63" y="8"/>
                    </a:moveTo>
                    <a:cubicBezTo>
                      <a:pt x="56" y="5"/>
                      <a:pt x="48" y="4"/>
                      <a:pt x="43" y="3"/>
                    </a:cubicBezTo>
                    <a:cubicBezTo>
                      <a:pt x="25" y="0"/>
                      <a:pt x="0" y="7"/>
                      <a:pt x="6" y="14"/>
                    </a:cubicBezTo>
                    <a:cubicBezTo>
                      <a:pt x="12" y="20"/>
                      <a:pt x="9" y="30"/>
                      <a:pt x="8" y="33"/>
                    </a:cubicBezTo>
                    <a:cubicBezTo>
                      <a:pt x="4" y="44"/>
                      <a:pt x="7" y="61"/>
                      <a:pt x="29" y="74"/>
                    </a:cubicBezTo>
                    <a:cubicBezTo>
                      <a:pt x="51" y="86"/>
                      <a:pt x="55" y="83"/>
                      <a:pt x="57" y="85"/>
                    </a:cubicBezTo>
                    <a:cubicBezTo>
                      <a:pt x="59" y="87"/>
                      <a:pt x="53" y="87"/>
                      <a:pt x="54" y="81"/>
                    </a:cubicBezTo>
                    <a:cubicBezTo>
                      <a:pt x="55" y="75"/>
                      <a:pt x="51" y="76"/>
                      <a:pt x="48" y="76"/>
                    </a:cubicBezTo>
                    <a:cubicBezTo>
                      <a:pt x="45" y="76"/>
                      <a:pt x="44" y="70"/>
                      <a:pt x="45" y="67"/>
                    </a:cubicBezTo>
                    <a:cubicBezTo>
                      <a:pt x="46" y="63"/>
                      <a:pt x="41" y="71"/>
                      <a:pt x="36" y="64"/>
                    </a:cubicBezTo>
                    <a:cubicBezTo>
                      <a:pt x="32" y="56"/>
                      <a:pt x="39" y="50"/>
                      <a:pt x="45" y="52"/>
                    </a:cubicBezTo>
                    <a:cubicBezTo>
                      <a:pt x="57" y="56"/>
                      <a:pt x="59" y="49"/>
                      <a:pt x="64" y="42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14800" y="4819650"/>
                <a:ext cx="163513" cy="190500"/>
              </a:xfrm>
              <a:custGeom>
                <a:avLst/>
                <a:gdLst>
                  <a:gd name="T0" fmla="*/ 12 w 73"/>
                  <a:gd name="T1" fmla="*/ 32 h 85"/>
                  <a:gd name="T2" fmla="*/ 12 w 73"/>
                  <a:gd name="T3" fmla="*/ 45 h 85"/>
                  <a:gd name="T4" fmla="*/ 25 w 73"/>
                  <a:gd name="T5" fmla="*/ 58 h 85"/>
                  <a:gd name="T6" fmla="*/ 19 w 73"/>
                  <a:gd name="T7" fmla="*/ 80 h 85"/>
                  <a:gd name="T8" fmla="*/ 45 w 73"/>
                  <a:gd name="T9" fmla="*/ 66 h 85"/>
                  <a:gd name="T10" fmla="*/ 66 w 73"/>
                  <a:gd name="T11" fmla="*/ 37 h 85"/>
                  <a:gd name="T12" fmla="*/ 54 w 73"/>
                  <a:gd name="T13" fmla="*/ 24 h 85"/>
                  <a:gd name="T14" fmla="*/ 24 w 73"/>
                  <a:gd name="T15" fmla="*/ 11 h 85"/>
                  <a:gd name="T16" fmla="*/ 12 w 73"/>
                  <a:gd name="T17" fmla="*/ 3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85">
                    <a:moveTo>
                      <a:pt x="12" y="32"/>
                    </a:moveTo>
                    <a:cubicBezTo>
                      <a:pt x="10" y="43"/>
                      <a:pt x="0" y="34"/>
                      <a:pt x="12" y="45"/>
                    </a:cubicBezTo>
                    <a:cubicBezTo>
                      <a:pt x="23" y="56"/>
                      <a:pt x="26" y="33"/>
                      <a:pt x="25" y="58"/>
                    </a:cubicBezTo>
                    <a:cubicBezTo>
                      <a:pt x="23" y="83"/>
                      <a:pt x="2" y="85"/>
                      <a:pt x="19" y="80"/>
                    </a:cubicBezTo>
                    <a:cubicBezTo>
                      <a:pt x="36" y="74"/>
                      <a:pt x="33" y="79"/>
                      <a:pt x="45" y="66"/>
                    </a:cubicBezTo>
                    <a:cubicBezTo>
                      <a:pt x="58" y="54"/>
                      <a:pt x="60" y="47"/>
                      <a:pt x="66" y="37"/>
                    </a:cubicBezTo>
                    <a:cubicBezTo>
                      <a:pt x="73" y="27"/>
                      <a:pt x="62" y="31"/>
                      <a:pt x="54" y="24"/>
                    </a:cubicBezTo>
                    <a:cubicBezTo>
                      <a:pt x="47" y="17"/>
                      <a:pt x="34" y="0"/>
                      <a:pt x="24" y="11"/>
                    </a:cubicBezTo>
                    <a:cubicBezTo>
                      <a:pt x="14" y="21"/>
                      <a:pt x="12" y="32"/>
                      <a:pt x="12" y="32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97363" y="4794250"/>
                <a:ext cx="47625" cy="96838"/>
              </a:xfrm>
              <a:custGeom>
                <a:avLst/>
                <a:gdLst>
                  <a:gd name="T0" fmla="*/ 13 w 21"/>
                  <a:gd name="T1" fmla="*/ 0 h 43"/>
                  <a:gd name="T2" fmla="*/ 12 w 21"/>
                  <a:gd name="T3" fmla="*/ 5 h 43"/>
                  <a:gd name="T4" fmla="*/ 10 w 21"/>
                  <a:gd name="T5" fmla="*/ 35 h 43"/>
                  <a:gd name="T6" fmla="*/ 21 w 21"/>
                  <a:gd name="T7" fmla="*/ 3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43">
                    <a:moveTo>
                      <a:pt x="13" y="0"/>
                    </a:moveTo>
                    <a:cubicBezTo>
                      <a:pt x="14" y="2"/>
                      <a:pt x="13" y="2"/>
                      <a:pt x="12" y="5"/>
                    </a:cubicBezTo>
                    <a:cubicBezTo>
                      <a:pt x="8" y="14"/>
                      <a:pt x="0" y="27"/>
                      <a:pt x="10" y="35"/>
                    </a:cubicBezTo>
                    <a:cubicBezTo>
                      <a:pt x="19" y="43"/>
                      <a:pt x="21" y="37"/>
                      <a:pt x="21" y="37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1" name="出自【趣你的PPT】(微信:qunideppt)：最优质的PPT资源库"/>
          <p:cNvSpPr/>
          <p:nvPr/>
        </p:nvSpPr>
        <p:spPr>
          <a:xfrm>
            <a:off x="3602284" y="2056707"/>
            <a:ext cx="5063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</p:txBody>
      </p:sp>
      <p:grpSp>
        <p:nvGrpSpPr>
          <p:cNvPr id="62" name="Group 17出自【趣你的PPT】(微信:qunideppt)：最优质的PPT资源库"/>
          <p:cNvGrpSpPr/>
          <p:nvPr/>
        </p:nvGrpSpPr>
        <p:grpSpPr>
          <a:xfrm>
            <a:off x="2330247" y="2909274"/>
            <a:ext cx="888425" cy="802749"/>
            <a:chOff x="2348260" y="2444542"/>
            <a:chExt cx="888425" cy="802749"/>
          </a:xfrm>
        </p:grpSpPr>
        <p:grpSp>
          <p:nvGrpSpPr>
            <p:cNvPr id="63" name="组合 62"/>
            <p:cNvGrpSpPr/>
            <p:nvPr/>
          </p:nvGrpSpPr>
          <p:grpSpPr>
            <a:xfrm rot="16200000">
              <a:off x="2391098" y="2401704"/>
              <a:ext cx="802749" cy="888425"/>
              <a:chOff x="8140437" y="2197080"/>
              <a:chExt cx="1040074" cy="1151079"/>
            </a:xfrm>
            <a:solidFill>
              <a:srgbClr val="FFC000"/>
            </a:solidFill>
          </p:grpSpPr>
          <p:sp>
            <p:nvSpPr>
              <p:cNvPr id="69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2538912" y="2763162"/>
              <a:ext cx="305888" cy="305888"/>
              <a:chOff x="1811338" y="4614863"/>
              <a:chExt cx="414337" cy="414337"/>
            </a:xfrm>
          </p:grpSpPr>
          <p:sp>
            <p:nvSpPr>
              <p:cNvPr id="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4614863"/>
                <a:ext cx="414337" cy="414337"/>
              </a:xfrm>
              <a:custGeom>
                <a:avLst/>
                <a:gdLst>
                  <a:gd name="T0" fmla="*/ 152 w 436"/>
                  <a:gd name="T1" fmla="*/ 0 h 435"/>
                  <a:gd name="T2" fmla="*/ 0 w 436"/>
                  <a:gd name="T3" fmla="*/ 38 h 435"/>
                  <a:gd name="T4" fmla="*/ 0 w 436"/>
                  <a:gd name="T5" fmla="*/ 397 h 435"/>
                  <a:gd name="T6" fmla="*/ 152 w 436"/>
                  <a:gd name="T7" fmla="*/ 359 h 435"/>
                  <a:gd name="T8" fmla="*/ 284 w 436"/>
                  <a:gd name="T9" fmla="*/ 435 h 435"/>
                  <a:gd name="T10" fmla="*/ 436 w 436"/>
                  <a:gd name="T11" fmla="*/ 397 h 435"/>
                  <a:gd name="T12" fmla="*/ 436 w 436"/>
                  <a:gd name="T13" fmla="*/ 38 h 435"/>
                  <a:gd name="T14" fmla="*/ 284 w 436"/>
                  <a:gd name="T15" fmla="*/ 76 h 435"/>
                  <a:gd name="T16" fmla="*/ 152 w 436"/>
                  <a:gd name="T17" fmla="*/ 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6" h="435">
                    <a:moveTo>
                      <a:pt x="152" y="0"/>
                    </a:moveTo>
                    <a:lnTo>
                      <a:pt x="0" y="38"/>
                    </a:lnTo>
                    <a:lnTo>
                      <a:pt x="0" y="397"/>
                    </a:lnTo>
                    <a:lnTo>
                      <a:pt x="152" y="359"/>
                    </a:lnTo>
                    <a:lnTo>
                      <a:pt x="284" y="435"/>
                    </a:lnTo>
                    <a:lnTo>
                      <a:pt x="436" y="397"/>
                    </a:lnTo>
                    <a:lnTo>
                      <a:pt x="436" y="38"/>
                    </a:lnTo>
                    <a:lnTo>
                      <a:pt x="284" y="76"/>
                    </a:lnTo>
                    <a:lnTo>
                      <a:pt x="152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2081213" y="46863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81213" y="4686300"/>
                <a:ext cx="0" cy="34290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1955800" y="4614863"/>
                <a:ext cx="0" cy="3413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2" name="出自【趣你的PPT】(微信:qunideppt)：最优质的PPT资源库"/>
          <p:cNvSpPr/>
          <p:nvPr/>
        </p:nvSpPr>
        <p:spPr>
          <a:xfrm>
            <a:off x="3620775" y="3021593"/>
            <a:ext cx="5806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One-shot Classification</a:t>
            </a:r>
          </a:p>
        </p:txBody>
      </p:sp>
      <p:grpSp>
        <p:nvGrpSpPr>
          <p:cNvPr id="73" name="Group 28出自【趣你的PPT】(微信:qunideppt)：最优质的PPT资源库"/>
          <p:cNvGrpSpPr/>
          <p:nvPr/>
        </p:nvGrpSpPr>
        <p:grpSpPr>
          <a:xfrm>
            <a:off x="2330247" y="3810822"/>
            <a:ext cx="888425" cy="802749"/>
            <a:chOff x="2348260" y="3356250"/>
            <a:chExt cx="888425" cy="802749"/>
          </a:xfrm>
        </p:grpSpPr>
        <p:grpSp>
          <p:nvGrpSpPr>
            <p:cNvPr id="74" name="组合 73"/>
            <p:cNvGrpSpPr/>
            <p:nvPr/>
          </p:nvGrpSpPr>
          <p:grpSpPr>
            <a:xfrm rot="16200000">
              <a:off x="2391098" y="3313412"/>
              <a:ext cx="802749" cy="888425"/>
              <a:chOff x="8140437" y="2197080"/>
              <a:chExt cx="1040074" cy="1151079"/>
            </a:xfrm>
            <a:solidFill>
              <a:srgbClr val="16A086"/>
            </a:solidFill>
          </p:grpSpPr>
          <p:sp>
            <p:nvSpPr>
              <p:cNvPr id="82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2510145" y="3630015"/>
              <a:ext cx="407226" cy="407227"/>
              <a:chOff x="1811338" y="5676900"/>
              <a:chExt cx="414337" cy="414338"/>
            </a:xfrm>
          </p:grpSpPr>
          <p:sp>
            <p:nvSpPr>
              <p:cNvPr id="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676900"/>
                <a:ext cx="52387" cy="44450"/>
              </a:xfrm>
              <a:custGeom>
                <a:avLst/>
                <a:gdLst>
                  <a:gd name="T0" fmla="*/ 24 w 24"/>
                  <a:gd name="T1" fmla="*/ 20 h 20"/>
                  <a:gd name="T2" fmla="*/ 24 w 24"/>
                  <a:gd name="T3" fmla="*/ 12 h 20"/>
                  <a:gd name="T4" fmla="*/ 12 w 24"/>
                  <a:gd name="T5" fmla="*/ 0 h 20"/>
                  <a:gd name="T6" fmla="*/ 0 w 24"/>
                  <a:gd name="T7" fmla="*/ 12 h 20"/>
                  <a:gd name="T8" fmla="*/ 0 w 2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0">
                    <a:moveTo>
                      <a:pt x="24" y="20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1992313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44700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946775"/>
                <a:ext cx="52387" cy="144463"/>
              </a:xfrm>
              <a:custGeom>
                <a:avLst/>
                <a:gdLst>
                  <a:gd name="T0" fmla="*/ 0 w 56"/>
                  <a:gd name="T1" fmla="*/ 0 h 152"/>
                  <a:gd name="T2" fmla="*/ 0 w 56"/>
                  <a:gd name="T3" fmla="*/ 152 h 152"/>
                  <a:gd name="T4" fmla="*/ 56 w 56"/>
                  <a:gd name="T5" fmla="*/ 152 h 152"/>
                  <a:gd name="T6" fmla="*/ 56 w 56"/>
                  <a:gd name="T7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52">
                    <a:moveTo>
                      <a:pt x="0" y="0"/>
                    </a:moveTo>
                    <a:lnTo>
                      <a:pt x="0" y="152"/>
                    </a:lnTo>
                    <a:lnTo>
                      <a:pt x="56" y="152"/>
                    </a:lnTo>
                    <a:lnTo>
                      <a:pt x="56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47850" y="5730875"/>
                <a:ext cx="377825" cy="90488"/>
              </a:xfrm>
              <a:custGeom>
                <a:avLst/>
                <a:gdLst>
                  <a:gd name="T0" fmla="*/ 327 w 398"/>
                  <a:gd name="T1" fmla="*/ 95 h 95"/>
                  <a:gd name="T2" fmla="*/ 0 w 398"/>
                  <a:gd name="T3" fmla="*/ 95 h 95"/>
                  <a:gd name="T4" fmla="*/ 19 w 398"/>
                  <a:gd name="T5" fmla="*/ 47 h 95"/>
                  <a:gd name="T6" fmla="*/ 0 w 398"/>
                  <a:gd name="T7" fmla="*/ 0 h 95"/>
                  <a:gd name="T8" fmla="*/ 327 w 398"/>
                  <a:gd name="T9" fmla="*/ 0 h 95"/>
                  <a:gd name="T10" fmla="*/ 398 w 398"/>
                  <a:gd name="T11" fmla="*/ 47 h 95"/>
                  <a:gd name="T12" fmla="*/ 327 w 398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5">
                    <a:moveTo>
                      <a:pt x="327" y="95"/>
                    </a:moveTo>
                    <a:lnTo>
                      <a:pt x="0" y="95"/>
                    </a:lnTo>
                    <a:lnTo>
                      <a:pt x="19" y="47"/>
                    </a:lnTo>
                    <a:lnTo>
                      <a:pt x="0" y="0"/>
                    </a:lnTo>
                    <a:lnTo>
                      <a:pt x="327" y="0"/>
                    </a:lnTo>
                    <a:lnTo>
                      <a:pt x="398" y="47"/>
                    </a:lnTo>
                    <a:lnTo>
                      <a:pt x="327" y="95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5857875"/>
                <a:ext cx="377825" cy="88900"/>
              </a:xfrm>
              <a:custGeom>
                <a:avLst/>
                <a:gdLst>
                  <a:gd name="T0" fmla="*/ 71 w 398"/>
                  <a:gd name="T1" fmla="*/ 0 h 94"/>
                  <a:gd name="T2" fmla="*/ 398 w 398"/>
                  <a:gd name="T3" fmla="*/ 0 h 94"/>
                  <a:gd name="T4" fmla="*/ 379 w 398"/>
                  <a:gd name="T5" fmla="*/ 47 h 94"/>
                  <a:gd name="T6" fmla="*/ 398 w 398"/>
                  <a:gd name="T7" fmla="*/ 94 h 94"/>
                  <a:gd name="T8" fmla="*/ 71 w 398"/>
                  <a:gd name="T9" fmla="*/ 94 h 94"/>
                  <a:gd name="T10" fmla="*/ 0 w 398"/>
                  <a:gd name="T11" fmla="*/ 47 h 94"/>
                  <a:gd name="T12" fmla="*/ 71 w 398"/>
                  <a:gd name="T1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4">
                    <a:moveTo>
                      <a:pt x="71" y="0"/>
                    </a:moveTo>
                    <a:lnTo>
                      <a:pt x="398" y="0"/>
                    </a:lnTo>
                    <a:lnTo>
                      <a:pt x="379" y="47"/>
                    </a:lnTo>
                    <a:lnTo>
                      <a:pt x="398" y="94"/>
                    </a:lnTo>
                    <a:lnTo>
                      <a:pt x="71" y="94"/>
                    </a:lnTo>
                    <a:lnTo>
                      <a:pt x="0" y="47"/>
                    </a:lnTo>
                    <a:lnTo>
                      <a:pt x="71" y="0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5" name="Group 41出自【趣你的PPT】(微信:qunideppt)：最优质的PPT资源库"/>
          <p:cNvGrpSpPr/>
          <p:nvPr/>
        </p:nvGrpSpPr>
        <p:grpSpPr>
          <a:xfrm>
            <a:off x="2330245" y="4783501"/>
            <a:ext cx="888425" cy="802749"/>
            <a:chOff x="2348260" y="4267958"/>
            <a:chExt cx="888425" cy="802749"/>
          </a:xfrm>
        </p:grpSpPr>
        <p:grpSp>
          <p:nvGrpSpPr>
            <p:cNvPr id="86" name="组合 85"/>
            <p:cNvGrpSpPr/>
            <p:nvPr/>
          </p:nvGrpSpPr>
          <p:grpSpPr>
            <a:xfrm rot="16200000">
              <a:off x="2391098" y="4225120"/>
              <a:ext cx="802749" cy="888425"/>
              <a:chOff x="8140437" y="2197080"/>
              <a:chExt cx="1040074" cy="1151079"/>
            </a:xfrm>
            <a:solidFill>
              <a:srgbClr val="92D050"/>
            </a:solidFill>
          </p:grpSpPr>
          <p:sp>
            <p:nvSpPr>
              <p:cNvPr id="95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2539756" y="4605863"/>
              <a:ext cx="343931" cy="284004"/>
              <a:chOff x="5005388" y="1436688"/>
              <a:chExt cx="419100" cy="346075"/>
            </a:xfrm>
          </p:grpSpPr>
          <p:sp>
            <p:nvSpPr>
              <p:cNvPr id="8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005388" y="1436688"/>
                <a:ext cx="419100" cy="346075"/>
              </a:xfrm>
              <a:prstGeom prst="rect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H="1">
                <a:off x="5222875" y="1709738"/>
                <a:ext cx="92075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05388" y="1509713"/>
                <a:ext cx="41910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41900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78413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114925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4925" y="1582738"/>
                <a:ext cx="53975" cy="127000"/>
              </a:xfrm>
              <a:custGeom>
                <a:avLst/>
                <a:gdLst>
                  <a:gd name="T0" fmla="*/ 0 w 56"/>
                  <a:gd name="T1" fmla="*/ 0 h 133"/>
                  <a:gd name="T2" fmla="*/ 56 w 56"/>
                  <a:gd name="T3" fmla="*/ 66 h 133"/>
                  <a:gd name="T4" fmla="*/ 0 w 56"/>
                  <a:gd name="T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3">
                    <a:moveTo>
                      <a:pt x="0" y="0"/>
                    </a:moveTo>
                    <a:lnTo>
                      <a:pt x="56" y="66"/>
                    </a:lnTo>
                    <a:lnTo>
                      <a:pt x="0" y="133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8" name="出自【趣你的PPT】(微信:qunideppt)：最优质的PPT资源库"/>
          <p:cNvSpPr/>
          <p:nvPr/>
        </p:nvSpPr>
        <p:spPr>
          <a:xfrm>
            <a:off x="3620774" y="4839680"/>
            <a:ext cx="5806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Bayesian Program Learning</a:t>
            </a:r>
          </a:p>
        </p:txBody>
      </p:sp>
      <p:sp>
        <p:nvSpPr>
          <p:cNvPr id="99" name="出自【趣你的PPT】(微信:qunideppt)：最优质的PPT资源库"/>
          <p:cNvSpPr/>
          <p:nvPr/>
        </p:nvSpPr>
        <p:spPr>
          <a:xfrm>
            <a:off x="3628674" y="3865187"/>
            <a:ext cx="5806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Visual Turing Test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00" name="出自【趣你的PPT】(微信:qunideppt)：最优质的PPT资源库">
            <a:extLst>
              <a:ext uri="{FF2B5EF4-FFF2-40B4-BE49-F238E27FC236}">
                <a16:creationId xmlns:a16="http://schemas.microsoft.com/office/drawing/2014/main" id="{24B216FD-A216-47A4-B875-031C99C6E8AA}"/>
              </a:ext>
            </a:extLst>
          </p:cNvPr>
          <p:cNvSpPr/>
          <p:nvPr/>
        </p:nvSpPr>
        <p:spPr>
          <a:xfrm>
            <a:off x="3602284" y="5771575"/>
            <a:ext cx="5806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Few-shot Learning</a:t>
            </a:r>
          </a:p>
        </p:txBody>
      </p:sp>
      <p:grpSp>
        <p:nvGrpSpPr>
          <p:cNvPr id="101" name="Group 17出自【趣你的PPT】(微信:qunideppt)：最优质的PPT资源库">
            <a:extLst>
              <a:ext uri="{FF2B5EF4-FFF2-40B4-BE49-F238E27FC236}">
                <a16:creationId xmlns:a16="http://schemas.microsoft.com/office/drawing/2014/main" id="{2C98E55E-E562-423B-803D-2AC52B275ED5}"/>
              </a:ext>
            </a:extLst>
          </p:cNvPr>
          <p:cNvGrpSpPr/>
          <p:nvPr/>
        </p:nvGrpSpPr>
        <p:grpSpPr>
          <a:xfrm>
            <a:off x="2330245" y="5736163"/>
            <a:ext cx="888425" cy="802749"/>
            <a:chOff x="2348260" y="2444542"/>
            <a:chExt cx="888425" cy="802749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989951C-7D2F-48BE-A68C-2B7959A84806}"/>
                </a:ext>
              </a:extLst>
            </p:cNvPr>
            <p:cNvGrpSpPr/>
            <p:nvPr/>
          </p:nvGrpSpPr>
          <p:grpSpPr>
            <a:xfrm rot="16200000">
              <a:off x="2391098" y="2401704"/>
              <a:ext cx="802749" cy="888425"/>
              <a:chOff x="8140437" y="2197080"/>
              <a:chExt cx="1040074" cy="1151079"/>
            </a:xfrm>
            <a:solidFill>
              <a:srgbClr val="FFC000"/>
            </a:solidFill>
          </p:grpSpPr>
          <p:sp>
            <p:nvSpPr>
              <p:cNvPr id="108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42D0439B-6E76-4532-9CA7-240A3DFAA510}"/>
                  </a:ext>
                </a:extLst>
              </p:cNvPr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EC5380AF-78E6-4E00-8F0B-58C0AA7DC3FF}"/>
                  </a:ext>
                </a:extLst>
              </p:cNvPr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1C899F67-7E8F-444C-A58F-513E5E210567}"/>
                  </a:ext>
                </a:extLst>
              </p:cNvPr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6713D160-9A4E-4256-9B08-9F55AFA039EF}"/>
                </a:ext>
              </a:extLst>
            </p:cNvPr>
            <p:cNvGrpSpPr/>
            <p:nvPr/>
          </p:nvGrpSpPr>
          <p:grpSpPr>
            <a:xfrm>
              <a:off x="2538912" y="2763162"/>
              <a:ext cx="305888" cy="305888"/>
              <a:chOff x="1811338" y="4614863"/>
              <a:chExt cx="414337" cy="414337"/>
            </a:xfrm>
          </p:grpSpPr>
          <p:sp>
            <p:nvSpPr>
              <p:cNvPr id="104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8E21B1D0-373D-42B7-8B09-F9AD17AB0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1338" y="4614863"/>
                <a:ext cx="414337" cy="414337"/>
              </a:xfrm>
              <a:custGeom>
                <a:avLst/>
                <a:gdLst>
                  <a:gd name="T0" fmla="*/ 152 w 436"/>
                  <a:gd name="T1" fmla="*/ 0 h 435"/>
                  <a:gd name="T2" fmla="*/ 0 w 436"/>
                  <a:gd name="T3" fmla="*/ 38 h 435"/>
                  <a:gd name="T4" fmla="*/ 0 w 436"/>
                  <a:gd name="T5" fmla="*/ 397 h 435"/>
                  <a:gd name="T6" fmla="*/ 152 w 436"/>
                  <a:gd name="T7" fmla="*/ 359 h 435"/>
                  <a:gd name="T8" fmla="*/ 284 w 436"/>
                  <a:gd name="T9" fmla="*/ 435 h 435"/>
                  <a:gd name="T10" fmla="*/ 436 w 436"/>
                  <a:gd name="T11" fmla="*/ 397 h 435"/>
                  <a:gd name="T12" fmla="*/ 436 w 436"/>
                  <a:gd name="T13" fmla="*/ 38 h 435"/>
                  <a:gd name="T14" fmla="*/ 284 w 436"/>
                  <a:gd name="T15" fmla="*/ 76 h 435"/>
                  <a:gd name="T16" fmla="*/ 152 w 436"/>
                  <a:gd name="T17" fmla="*/ 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6" h="435">
                    <a:moveTo>
                      <a:pt x="152" y="0"/>
                    </a:moveTo>
                    <a:lnTo>
                      <a:pt x="0" y="38"/>
                    </a:lnTo>
                    <a:lnTo>
                      <a:pt x="0" y="397"/>
                    </a:lnTo>
                    <a:lnTo>
                      <a:pt x="152" y="359"/>
                    </a:lnTo>
                    <a:lnTo>
                      <a:pt x="284" y="435"/>
                    </a:lnTo>
                    <a:lnTo>
                      <a:pt x="436" y="397"/>
                    </a:lnTo>
                    <a:lnTo>
                      <a:pt x="436" y="38"/>
                    </a:lnTo>
                    <a:lnTo>
                      <a:pt x="284" y="76"/>
                    </a:lnTo>
                    <a:lnTo>
                      <a:pt x="152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9AFA545D-45C6-4BD9-AB7A-6D30BB13A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81213" y="46863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D4A94379-7F99-414D-8259-2A3DBFBB93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1213" y="4686300"/>
                <a:ext cx="0" cy="34290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34C410F0-A6B4-4E19-84AE-1702F7FC0F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800" y="4614863"/>
                <a:ext cx="0" cy="3413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282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2" grpId="0"/>
      <p:bldP spid="98" grpId="0"/>
      <p:bldP spid="99" grpId="0"/>
      <p:bldP spid="10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755059" y="2190819"/>
            <a:ext cx="91304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Program Learning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0" y="0"/>
            <a:ext cx="2802194" cy="1769806"/>
            <a:chOff x="0" y="2005012"/>
            <a:chExt cx="5867402" cy="2833512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2005012"/>
              <a:ext cx="5867402" cy="2833512"/>
              <a:chOff x="-1114427" y="1804987"/>
              <a:chExt cx="6600828" cy="3187702"/>
            </a:xfrm>
          </p:grpSpPr>
          <p:grpSp>
            <p:nvGrpSpPr>
              <p:cNvPr id="4" name="组合 10"/>
              <p:cNvGrpSpPr>
                <a:grpSpLocks/>
              </p:cNvGrpSpPr>
              <p:nvPr/>
            </p:nvGrpSpPr>
            <p:grpSpPr bwMode="auto">
              <a:xfrm>
                <a:off x="1609725" y="1804987"/>
                <a:ext cx="3876676" cy="3187701"/>
                <a:chOff x="0" y="2082532"/>
                <a:chExt cx="4369974" cy="3187133"/>
              </a:xfrm>
              <a:solidFill>
                <a:srgbClr val="50C2E2"/>
              </a:solidFill>
            </p:grpSpPr>
            <p:sp>
              <p:nvSpPr>
                <p:cNvPr id="5" name="出自【趣你的PPT】(微信:qunideppt)：最优质的PPT资源库"/>
                <p:cNvSpPr/>
                <p:nvPr/>
              </p:nvSpPr>
              <p:spPr>
                <a:xfrm rot="10800000">
                  <a:off x="0" y="2082533"/>
                  <a:ext cx="4077902" cy="31871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7" name="出自【趣你的PPT】(微信:qunideppt)：最优质的PPT资源库"/>
                <p:cNvSpPr/>
                <p:nvPr/>
              </p:nvSpPr>
              <p:spPr>
                <a:xfrm rot="5400000">
                  <a:off x="4024741" y="4924433"/>
                  <a:ext cx="398392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8" name="出自【趣你的PPT】(微信:qunideppt)：最优质的PPT资源库"/>
                <p:cNvSpPr/>
                <p:nvPr/>
              </p:nvSpPr>
              <p:spPr>
                <a:xfrm rot="5400000">
                  <a:off x="4024742" y="4526041"/>
                  <a:ext cx="398391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9" name="出自【趣你的PPT】(微信:qunideppt)：最优质的PPT资源库"/>
                <p:cNvSpPr/>
                <p:nvPr/>
              </p:nvSpPr>
              <p:spPr>
                <a:xfrm rot="5400000">
                  <a:off x="4024741" y="4118127"/>
                  <a:ext cx="398392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0" name="出自【趣你的PPT】(微信:qunideppt)：最优质的PPT资源库"/>
                <p:cNvSpPr/>
                <p:nvPr/>
              </p:nvSpPr>
              <p:spPr>
                <a:xfrm rot="5400000">
                  <a:off x="4024742" y="3719735"/>
                  <a:ext cx="398391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1" name="出自【趣你的PPT】(微信:qunideppt)：最优质的PPT资源库"/>
                <p:cNvSpPr/>
                <p:nvPr/>
              </p:nvSpPr>
              <p:spPr>
                <a:xfrm rot="5400000">
                  <a:off x="4024742" y="3319756"/>
                  <a:ext cx="398391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2" name="出自【趣你的PPT】(微信:qunideppt)：最优质的PPT资源库"/>
                <p:cNvSpPr/>
                <p:nvPr/>
              </p:nvSpPr>
              <p:spPr>
                <a:xfrm rot="5400000">
                  <a:off x="4024741" y="2927714"/>
                  <a:ext cx="398392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3" name="出自【趣你的PPT】(微信:qunideppt)：最优质的PPT资源库"/>
                <p:cNvSpPr/>
                <p:nvPr/>
              </p:nvSpPr>
              <p:spPr>
                <a:xfrm rot="5400000">
                  <a:off x="4024742" y="2535671"/>
                  <a:ext cx="398391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4" name="出自【趣你的PPT】(微信:qunideppt)：最优质的PPT资源库"/>
                <p:cNvSpPr/>
                <p:nvPr/>
              </p:nvSpPr>
              <p:spPr>
                <a:xfrm rot="5400000">
                  <a:off x="4024742" y="2135692"/>
                  <a:ext cx="398391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-1114427" y="1804988"/>
                <a:ext cx="2724151" cy="3187701"/>
              </a:xfrm>
              <a:prstGeom prst="rect">
                <a:avLst/>
              </a:prstGeom>
              <a:solidFill>
                <a:srgbClr val="50C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37204" y="2679069"/>
              <a:ext cx="2392073" cy="1442610"/>
            </a:xfrm>
            <a:custGeom>
              <a:avLst/>
              <a:gdLst>
                <a:gd name="T0" fmla="*/ 881 w 3506"/>
                <a:gd name="T1" fmla="*/ 1510 h 2112"/>
                <a:gd name="T2" fmla="*/ 851 w 3506"/>
                <a:gd name="T3" fmla="*/ 1409 h 2112"/>
                <a:gd name="T4" fmla="*/ 1058 w 3506"/>
                <a:gd name="T5" fmla="*/ 1303 h 2112"/>
                <a:gd name="T6" fmla="*/ 1113 w 3506"/>
                <a:gd name="T7" fmla="*/ 1091 h 2112"/>
                <a:gd name="T8" fmla="*/ 1083 w 3506"/>
                <a:gd name="T9" fmla="*/ 857 h 2112"/>
                <a:gd name="T10" fmla="*/ 953 w 3506"/>
                <a:gd name="T11" fmla="*/ 609 h 2112"/>
                <a:gd name="T12" fmla="*/ 701 w 3506"/>
                <a:gd name="T13" fmla="*/ 492 h 2112"/>
                <a:gd name="T14" fmla="*/ 633 w 3506"/>
                <a:gd name="T15" fmla="*/ 495 h 2112"/>
                <a:gd name="T16" fmla="*/ 341 w 3506"/>
                <a:gd name="T17" fmla="*/ 610 h 2112"/>
                <a:gd name="T18" fmla="*/ 207 w 3506"/>
                <a:gd name="T19" fmla="*/ 920 h 2112"/>
                <a:gd name="T20" fmla="*/ 215 w 3506"/>
                <a:gd name="T21" fmla="*/ 1236 h 2112"/>
                <a:gd name="T22" fmla="*/ 303 w 3506"/>
                <a:gd name="T23" fmla="*/ 1388 h 2112"/>
                <a:gd name="T24" fmla="*/ 442 w 3506"/>
                <a:gd name="T25" fmla="*/ 1449 h 2112"/>
                <a:gd name="T26" fmla="*/ 405 w 3506"/>
                <a:gd name="T27" fmla="*/ 1517 h 2112"/>
                <a:gd name="T28" fmla="*/ 260 w 3506"/>
                <a:gd name="T29" fmla="*/ 1594 h 2112"/>
                <a:gd name="T30" fmla="*/ 60 w 3506"/>
                <a:gd name="T31" fmla="*/ 1675 h 2112"/>
                <a:gd name="T32" fmla="*/ 5 w 3506"/>
                <a:gd name="T33" fmla="*/ 1933 h 2112"/>
                <a:gd name="T34" fmla="*/ 114 w 3506"/>
                <a:gd name="T35" fmla="*/ 2038 h 2112"/>
                <a:gd name="T36" fmla="*/ 449 w 3506"/>
                <a:gd name="T37" fmla="*/ 2090 h 2112"/>
                <a:gd name="T38" fmla="*/ 455 w 3506"/>
                <a:gd name="T39" fmla="*/ 1772 h 2112"/>
                <a:gd name="T40" fmla="*/ 457 w 3506"/>
                <a:gd name="T41" fmla="*/ 1758 h 2112"/>
                <a:gd name="T42" fmla="*/ 745 w 3506"/>
                <a:gd name="T43" fmla="*/ 1567 h 2112"/>
                <a:gd name="T44" fmla="*/ 3355 w 3506"/>
                <a:gd name="T45" fmla="*/ 1796 h 2112"/>
                <a:gd name="T46" fmla="*/ 2920 w 3506"/>
                <a:gd name="T47" fmla="*/ 1541 h 2112"/>
                <a:gd name="T48" fmla="*/ 2961 w 3506"/>
                <a:gd name="T49" fmla="*/ 1309 h 2112"/>
                <a:gd name="T50" fmla="*/ 3054 w 3506"/>
                <a:gd name="T51" fmla="*/ 1135 h 2112"/>
                <a:gd name="T52" fmla="*/ 3050 w 3506"/>
                <a:gd name="T53" fmla="*/ 961 h 2112"/>
                <a:gd name="T54" fmla="*/ 3016 w 3506"/>
                <a:gd name="T55" fmla="*/ 498 h 2112"/>
                <a:gd name="T56" fmla="*/ 2861 w 3506"/>
                <a:gd name="T57" fmla="*/ 409 h 2112"/>
                <a:gd name="T58" fmla="*/ 2463 w 3506"/>
                <a:gd name="T59" fmla="*/ 443 h 2112"/>
                <a:gd name="T60" fmla="*/ 2342 w 3506"/>
                <a:gd name="T61" fmla="*/ 702 h 2112"/>
                <a:gd name="T62" fmla="*/ 2343 w 3506"/>
                <a:gd name="T63" fmla="*/ 1034 h 2112"/>
                <a:gd name="T64" fmla="*/ 2416 w 3506"/>
                <a:gd name="T65" fmla="*/ 1164 h 2112"/>
                <a:gd name="T66" fmla="*/ 2512 w 3506"/>
                <a:gd name="T67" fmla="*/ 1367 h 2112"/>
                <a:gd name="T68" fmla="*/ 2497 w 3506"/>
                <a:gd name="T69" fmla="*/ 1563 h 2112"/>
                <a:gd name="T70" fmla="*/ 2570 w 3506"/>
                <a:gd name="T71" fmla="*/ 1590 h 2112"/>
                <a:gd name="T72" fmla="*/ 2792 w 3506"/>
                <a:gd name="T73" fmla="*/ 1763 h 2112"/>
                <a:gd name="T74" fmla="*/ 2794 w 3506"/>
                <a:gd name="T75" fmla="*/ 1890 h 2112"/>
                <a:gd name="T76" fmla="*/ 3506 w 3506"/>
                <a:gd name="T77" fmla="*/ 2057 h 2112"/>
                <a:gd name="T78" fmla="*/ 2473 w 3506"/>
                <a:gd name="T79" fmla="*/ 1607 h 2112"/>
                <a:gd name="T80" fmla="*/ 2026 w 3506"/>
                <a:gd name="T81" fmla="*/ 1433 h 2112"/>
                <a:gd name="T82" fmla="*/ 1869 w 3506"/>
                <a:gd name="T83" fmla="*/ 1268 h 2112"/>
                <a:gd name="T84" fmla="*/ 1954 w 3506"/>
                <a:gd name="T85" fmla="*/ 1001 h 2112"/>
                <a:gd name="T86" fmla="*/ 2056 w 3506"/>
                <a:gd name="T87" fmla="*/ 857 h 2112"/>
                <a:gd name="T88" fmla="*/ 2023 w 3506"/>
                <a:gd name="T89" fmla="*/ 621 h 2112"/>
                <a:gd name="T90" fmla="*/ 2017 w 3506"/>
                <a:gd name="T91" fmla="*/ 251 h 2112"/>
                <a:gd name="T92" fmla="*/ 1886 w 3506"/>
                <a:gd name="T93" fmla="*/ 150 h 2112"/>
                <a:gd name="T94" fmla="*/ 1369 w 3506"/>
                <a:gd name="T95" fmla="*/ 118 h 2112"/>
                <a:gd name="T96" fmla="*/ 1167 w 3506"/>
                <a:gd name="T97" fmla="*/ 720 h 2112"/>
                <a:gd name="T98" fmla="*/ 1281 w 3506"/>
                <a:gd name="T99" fmla="*/ 981 h 2112"/>
                <a:gd name="T100" fmla="*/ 1360 w 3506"/>
                <a:gd name="T101" fmla="*/ 1265 h 2112"/>
                <a:gd name="T102" fmla="*/ 1217 w 3506"/>
                <a:gd name="T103" fmla="*/ 1433 h 2112"/>
                <a:gd name="T104" fmla="*/ 770 w 3506"/>
                <a:gd name="T105" fmla="*/ 1607 h 2112"/>
                <a:gd name="T106" fmla="*/ 502 w 3506"/>
                <a:gd name="T107" fmla="*/ 2112 h 2112"/>
                <a:gd name="T108" fmla="*/ 1557 w 3506"/>
                <a:gd name="T109" fmla="*/ 1623 h 2112"/>
                <a:gd name="T110" fmla="*/ 1636 w 3506"/>
                <a:gd name="T111" fmla="*/ 1431 h 2112"/>
                <a:gd name="T112" fmla="*/ 1688 w 3506"/>
                <a:gd name="T113" fmla="*/ 1625 h 2112"/>
                <a:gd name="T114" fmla="*/ 2741 w 3506"/>
                <a:gd name="T115" fmla="*/ 2112 h 2112"/>
                <a:gd name="T116" fmla="*/ 2473 w 3506"/>
                <a:gd name="T117" fmla="*/ 1607 h 2112"/>
                <a:gd name="T118" fmla="*/ 2473 w 3506"/>
                <a:gd name="T119" fmla="*/ 1607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06" h="2112">
                  <a:moveTo>
                    <a:pt x="745" y="1567"/>
                  </a:moveTo>
                  <a:cubicBezTo>
                    <a:pt x="789" y="1549"/>
                    <a:pt x="835" y="1529"/>
                    <a:pt x="881" y="1510"/>
                  </a:cubicBezTo>
                  <a:cubicBezTo>
                    <a:pt x="877" y="1505"/>
                    <a:pt x="873" y="1500"/>
                    <a:pt x="871" y="1495"/>
                  </a:cubicBezTo>
                  <a:cubicBezTo>
                    <a:pt x="855" y="1466"/>
                    <a:pt x="849" y="1438"/>
                    <a:pt x="851" y="1409"/>
                  </a:cubicBezTo>
                  <a:cubicBezTo>
                    <a:pt x="1011" y="1383"/>
                    <a:pt x="1011" y="1383"/>
                    <a:pt x="1011" y="1383"/>
                  </a:cubicBezTo>
                  <a:cubicBezTo>
                    <a:pt x="1029" y="1360"/>
                    <a:pt x="1044" y="1333"/>
                    <a:pt x="1058" y="1303"/>
                  </a:cubicBezTo>
                  <a:cubicBezTo>
                    <a:pt x="1070" y="1277"/>
                    <a:pt x="1082" y="1247"/>
                    <a:pt x="1093" y="1212"/>
                  </a:cubicBezTo>
                  <a:cubicBezTo>
                    <a:pt x="1104" y="1176"/>
                    <a:pt x="1111" y="1136"/>
                    <a:pt x="1113" y="1091"/>
                  </a:cubicBezTo>
                  <a:cubicBezTo>
                    <a:pt x="1115" y="1062"/>
                    <a:pt x="1114" y="1027"/>
                    <a:pt x="1109" y="986"/>
                  </a:cubicBezTo>
                  <a:cubicBezTo>
                    <a:pt x="1104" y="945"/>
                    <a:pt x="1095" y="902"/>
                    <a:pt x="1083" y="857"/>
                  </a:cubicBezTo>
                  <a:cubicBezTo>
                    <a:pt x="1070" y="813"/>
                    <a:pt x="1053" y="769"/>
                    <a:pt x="1031" y="726"/>
                  </a:cubicBezTo>
                  <a:cubicBezTo>
                    <a:pt x="1011" y="683"/>
                    <a:pt x="984" y="643"/>
                    <a:pt x="953" y="609"/>
                  </a:cubicBezTo>
                  <a:cubicBezTo>
                    <a:pt x="922" y="574"/>
                    <a:pt x="885" y="546"/>
                    <a:pt x="843" y="524"/>
                  </a:cubicBezTo>
                  <a:cubicBezTo>
                    <a:pt x="801" y="503"/>
                    <a:pt x="754" y="492"/>
                    <a:pt x="701" y="492"/>
                  </a:cubicBezTo>
                  <a:cubicBezTo>
                    <a:pt x="689" y="492"/>
                    <a:pt x="678" y="493"/>
                    <a:pt x="667" y="493"/>
                  </a:cubicBezTo>
                  <a:cubicBezTo>
                    <a:pt x="656" y="494"/>
                    <a:pt x="645" y="494"/>
                    <a:pt x="633" y="495"/>
                  </a:cubicBezTo>
                  <a:cubicBezTo>
                    <a:pt x="592" y="495"/>
                    <a:pt x="551" y="502"/>
                    <a:pt x="510" y="516"/>
                  </a:cubicBezTo>
                  <a:cubicBezTo>
                    <a:pt x="439" y="537"/>
                    <a:pt x="382" y="568"/>
                    <a:pt x="341" y="610"/>
                  </a:cubicBezTo>
                  <a:cubicBezTo>
                    <a:pt x="299" y="652"/>
                    <a:pt x="268" y="700"/>
                    <a:pt x="246" y="753"/>
                  </a:cubicBezTo>
                  <a:cubicBezTo>
                    <a:pt x="225" y="806"/>
                    <a:pt x="212" y="862"/>
                    <a:pt x="207" y="920"/>
                  </a:cubicBezTo>
                  <a:cubicBezTo>
                    <a:pt x="201" y="978"/>
                    <a:pt x="199" y="1033"/>
                    <a:pt x="199" y="1084"/>
                  </a:cubicBezTo>
                  <a:cubicBezTo>
                    <a:pt x="199" y="1147"/>
                    <a:pt x="204" y="1197"/>
                    <a:pt x="215" y="1236"/>
                  </a:cubicBezTo>
                  <a:cubicBezTo>
                    <a:pt x="226" y="1275"/>
                    <a:pt x="237" y="1306"/>
                    <a:pt x="251" y="1329"/>
                  </a:cubicBezTo>
                  <a:cubicBezTo>
                    <a:pt x="266" y="1355"/>
                    <a:pt x="283" y="1375"/>
                    <a:pt x="303" y="1388"/>
                  </a:cubicBezTo>
                  <a:cubicBezTo>
                    <a:pt x="442" y="1409"/>
                    <a:pt x="442" y="1409"/>
                    <a:pt x="442" y="1409"/>
                  </a:cubicBezTo>
                  <a:cubicBezTo>
                    <a:pt x="443" y="1423"/>
                    <a:pt x="443" y="1436"/>
                    <a:pt x="442" y="1449"/>
                  </a:cubicBezTo>
                  <a:cubicBezTo>
                    <a:pt x="441" y="1461"/>
                    <a:pt x="437" y="1473"/>
                    <a:pt x="431" y="1484"/>
                  </a:cubicBezTo>
                  <a:cubicBezTo>
                    <a:pt x="425" y="1495"/>
                    <a:pt x="417" y="1506"/>
                    <a:pt x="405" y="1517"/>
                  </a:cubicBezTo>
                  <a:cubicBezTo>
                    <a:pt x="394" y="1529"/>
                    <a:pt x="378" y="1541"/>
                    <a:pt x="357" y="1554"/>
                  </a:cubicBezTo>
                  <a:cubicBezTo>
                    <a:pt x="329" y="1572"/>
                    <a:pt x="297" y="1585"/>
                    <a:pt x="260" y="1594"/>
                  </a:cubicBezTo>
                  <a:cubicBezTo>
                    <a:pt x="223" y="1604"/>
                    <a:pt x="186" y="1614"/>
                    <a:pt x="152" y="1626"/>
                  </a:cubicBezTo>
                  <a:cubicBezTo>
                    <a:pt x="117" y="1639"/>
                    <a:pt x="87" y="1655"/>
                    <a:pt x="60" y="1675"/>
                  </a:cubicBezTo>
                  <a:cubicBezTo>
                    <a:pt x="34" y="1696"/>
                    <a:pt x="17" y="1726"/>
                    <a:pt x="11" y="1765"/>
                  </a:cubicBezTo>
                  <a:cubicBezTo>
                    <a:pt x="1" y="1834"/>
                    <a:pt x="0" y="1890"/>
                    <a:pt x="5" y="1933"/>
                  </a:cubicBezTo>
                  <a:cubicBezTo>
                    <a:pt x="11" y="1976"/>
                    <a:pt x="20" y="2003"/>
                    <a:pt x="30" y="2011"/>
                  </a:cubicBezTo>
                  <a:cubicBezTo>
                    <a:pt x="40" y="2019"/>
                    <a:pt x="68" y="2027"/>
                    <a:pt x="114" y="2038"/>
                  </a:cubicBezTo>
                  <a:cubicBezTo>
                    <a:pt x="160" y="2048"/>
                    <a:pt x="214" y="2058"/>
                    <a:pt x="275" y="2067"/>
                  </a:cubicBezTo>
                  <a:cubicBezTo>
                    <a:pt x="332" y="2076"/>
                    <a:pt x="390" y="2084"/>
                    <a:pt x="449" y="2090"/>
                  </a:cubicBezTo>
                  <a:cubicBezTo>
                    <a:pt x="449" y="2033"/>
                    <a:pt x="451" y="1959"/>
                    <a:pt x="453" y="1892"/>
                  </a:cubicBezTo>
                  <a:cubicBezTo>
                    <a:pt x="454" y="1845"/>
                    <a:pt x="455" y="1800"/>
                    <a:pt x="455" y="1772"/>
                  </a:cubicBezTo>
                  <a:cubicBezTo>
                    <a:pt x="455" y="1765"/>
                    <a:pt x="455" y="1765"/>
                    <a:pt x="455" y="1765"/>
                  </a:cubicBezTo>
                  <a:cubicBezTo>
                    <a:pt x="457" y="1758"/>
                    <a:pt x="457" y="1758"/>
                    <a:pt x="457" y="1758"/>
                  </a:cubicBezTo>
                  <a:cubicBezTo>
                    <a:pt x="493" y="1655"/>
                    <a:pt x="590" y="1622"/>
                    <a:pt x="677" y="1593"/>
                  </a:cubicBezTo>
                  <a:cubicBezTo>
                    <a:pt x="700" y="1585"/>
                    <a:pt x="723" y="1577"/>
                    <a:pt x="745" y="1567"/>
                  </a:cubicBezTo>
                  <a:close/>
                  <a:moveTo>
                    <a:pt x="3479" y="1940"/>
                  </a:moveTo>
                  <a:cubicBezTo>
                    <a:pt x="3455" y="1880"/>
                    <a:pt x="3408" y="1832"/>
                    <a:pt x="3355" y="1796"/>
                  </a:cubicBezTo>
                  <a:cubicBezTo>
                    <a:pt x="3249" y="1723"/>
                    <a:pt x="3120" y="1697"/>
                    <a:pt x="3009" y="1634"/>
                  </a:cubicBezTo>
                  <a:cubicBezTo>
                    <a:pt x="2972" y="1612"/>
                    <a:pt x="2934" y="1583"/>
                    <a:pt x="2920" y="1541"/>
                  </a:cubicBezTo>
                  <a:cubicBezTo>
                    <a:pt x="2913" y="1483"/>
                    <a:pt x="2915" y="1425"/>
                    <a:pt x="2915" y="1366"/>
                  </a:cubicBezTo>
                  <a:cubicBezTo>
                    <a:pt x="2935" y="1352"/>
                    <a:pt x="2949" y="1330"/>
                    <a:pt x="2961" y="1309"/>
                  </a:cubicBezTo>
                  <a:cubicBezTo>
                    <a:pt x="2985" y="1264"/>
                    <a:pt x="3002" y="1215"/>
                    <a:pt x="3010" y="1164"/>
                  </a:cubicBezTo>
                  <a:cubicBezTo>
                    <a:pt x="3028" y="1160"/>
                    <a:pt x="3043" y="1150"/>
                    <a:pt x="3054" y="1135"/>
                  </a:cubicBezTo>
                  <a:cubicBezTo>
                    <a:pt x="3073" y="1106"/>
                    <a:pt x="3080" y="1072"/>
                    <a:pt x="3083" y="1039"/>
                  </a:cubicBezTo>
                  <a:cubicBezTo>
                    <a:pt x="3086" y="1009"/>
                    <a:pt x="3074" y="979"/>
                    <a:pt x="3050" y="961"/>
                  </a:cubicBezTo>
                  <a:cubicBezTo>
                    <a:pt x="3080" y="864"/>
                    <a:pt x="3100" y="763"/>
                    <a:pt x="3090" y="662"/>
                  </a:cubicBezTo>
                  <a:cubicBezTo>
                    <a:pt x="3083" y="601"/>
                    <a:pt x="3062" y="539"/>
                    <a:pt x="3016" y="498"/>
                  </a:cubicBezTo>
                  <a:cubicBezTo>
                    <a:pt x="2985" y="469"/>
                    <a:pt x="2942" y="454"/>
                    <a:pt x="2901" y="447"/>
                  </a:cubicBezTo>
                  <a:cubicBezTo>
                    <a:pt x="2890" y="432"/>
                    <a:pt x="2877" y="418"/>
                    <a:pt x="2861" y="409"/>
                  </a:cubicBezTo>
                  <a:cubicBezTo>
                    <a:pt x="2818" y="382"/>
                    <a:pt x="2766" y="376"/>
                    <a:pt x="2716" y="375"/>
                  </a:cubicBezTo>
                  <a:cubicBezTo>
                    <a:pt x="2628" y="376"/>
                    <a:pt x="2536" y="391"/>
                    <a:pt x="2463" y="443"/>
                  </a:cubicBezTo>
                  <a:cubicBezTo>
                    <a:pt x="2426" y="469"/>
                    <a:pt x="2397" y="505"/>
                    <a:pt x="2378" y="545"/>
                  </a:cubicBezTo>
                  <a:cubicBezTo>
                    <a:pt x="2355" y="594"/>
                    <a:pt x="2344" y="648"/>
                    <a:pt x="2342" y="702"/>
                  </a:cubicBezTo>
                  <a:cubicBezTo>
                    <a:pt x="2339" y="790"/>
                    <a:pt x="2354" y="876"/>
                    <a:pt x="2376" y="961"/>
                  </a:cubicBezTo>
                  <a:cubicBezTo>
                    <a:pt x="2353" y="978"/>
                    <a:pt x="2341" y="1006"/>
                    <a:pt x="2343" y="1034"/>
                  </a:cubicBezTo>
                  <a:cubicBezTo>
                    <a:pt x="2344" y="1062"/>
                    <a:pt x="2350" y="1090"/>
                    <a:pt x="2361" y="1115"/>
                  </a:cubicBezTo>
                  <a:cubicBezTo>
                    <a:pt x="2371" y="1139"/>
                    <a:pt x="2390" y="1160"/>
                    <a:pt x="2416" y="1164"/>
                  </a:cubicBezTo>
                  <a:cubicBezTo>
                    <a:pt x="2423" y="1213"/>
                    <a:pt x="2440" y="1259"/>
                    <a:pt x="2462" y="1302"/>
                  </a:cubicBezTo>
                  <a:cubicBezTo>
                    <a:pt x="2476" y="1326"/>
                    <a:pt x="2490" y="1350"/>
                    <a:pt x="2512" y="1367"/>
                  </a:cubicBezTo>
                  <a:cubicBezTo>
                    <a:pt x="2512" y="1425"/>
                    <a:pt x="2515" y="1483"/>
                    <a:pt x="2508" y="1541"/>
                  </a:cubicBezTo>
                  <a:cubicBezTo>
                    <a:pt x="2505" y="1549"/>
                    <a:pt x="2502" y="1556"/>
                    <a:pt x="2497" y="1563"/>
                  </a:cubicBezTo>
                  <a:cubicBezTo>
                    <a:pt x="2499" y="1564"/>
                    <a:pt x="2501" y="1565"/>
                    <a:pt x="2502" y="1566"/>
                  </a:cubicBezTo>
                  <a:cubicBezTo>
                    <a:pt x="2524" y="1574"/>
                    <a:pt x="2547" y="1582"/>
                    <a:pt x="2570" y="1590"/>
                  </a:cubicBezTo>
                  <a:cubicBezTo>
                    <a:pt x="2657" y="1620"/>
                    <a:pt x="2754" y="1654"/>
                    <a:pt x="2790" y="1756"/>
                  </a:cubicBezTo>
                  <a:cubicBezTo>
                    <a:pt x="2792" y="1763"/>
                    <a:pt x="2792" y="1763"/>
                    <a:pt x="2792" y="1763"/>
                  </a:cubicBezTo>
                  <a:cubicBezTo>
                    <a:pt x="2792" y="1770"/>
                    <a:pt x="2792" y="1770"/>
                    <a:pt x="2792" y="1770"/>
                  </a:cubicBezTo>
                  <a:cubicBezTo>
                    <a:pt x="2792" y="1798"/>
                    <a:pt x="2793" y="1843"/>
                    <a:pt x="2794" y="1890"/>
                  </a:cubicBezTo>
                  <a:cubicBezTo>
                    <a:pt x="2796" y="1945"/>
                    <a:pt x="2797" y="2006"/>
                    <a:pt x="2797" y="2057"/>
                  </a:cubicBezTo>
                  <a:cubicBezTo>
                    <a:pt x="3506" y="2057"/>
                    <a:pt x="3506" y="2057"/>
                    <a:pt x="3506" y="2057"/>
                  </a:cubicBezTo>
                  <a:cubicBezTo>
                    <a:pt x="3504" y="2017"/>
                    <a:pt x="3496" y="1977"/>
                    <a:pt x="3479" y="1940"/>
                  </a:cubicBezTo>
                  <a:close/>
                  <a:moveTo>
                    <a:pt x="2473" y="1607"/>
                  </a:moveTo>
                  <a:cubicBezTo>
                    <a:pt x="2360" y="1560"/>
                    <a:pt x="2235" y="1505"/>
                    <a:pt x="2123" y="1459"/>
                  </a:cubicBezTo>
                  <a:cubicBezTo>
                    <a:pt x="2091" y="1450"/>
                    <a:pt x="2059" y="1442"/>
                    <a:pt x="2026" y="1433"/>
                  </a:cubicBezTo>
                  <a:cubicBezTo>
                    <a:pt x="1988" y="1407"/>
                    <a:pt x="1950" y="1320"/>
                    <a:pt x="1930" y="1277"/>
                  </a:cubicBezTo>
                  <a:cubicBezTo>
                    <a:pt x="1910" y="1274"/>
                    <a:pt x="1889" y="1271"/>
                    <a:pt x="1869" y="1268"/>
                  </a:cubicBezTo>
                  <a:cubicBezTo>
                    <a:pt x="1872" y="1201"/>
                    <a:pt x="1914" y="1197"/>
                    <a:pt x="1930" y="1146"/>
                  </a:cubicBezTo>
                  <a:cubicBezTo>
                    <a:pt x="1944" y="1101"/>
                    <a:pt x="1931" y="1042"/>
                    <a:pt x="1954" y="1001"/>
                  </a:cubicBezTo>
                  <a:cubicBezTo>
                    <a:pt x="1970" y="972"/>
                    <a:pt x="2006" y="972"/>
                    <a:pt x="2024" y="947"/>
                  </a:cubicBezTo>
                  <a:cubicBezTo>
                    <a:pt x="2041" y="924"/>
                    <a:pt x="2051" y="885"/>
                    <a:pt x="2056" y="857"/>
                  </a:cubicBezTo>
                  <a:cubicBezTo>
                    <a:pt x="2066" y="807"/>
                    <a:pt x="2074" y="737"/>
                    <a:pt x="2050" y="687"/>
                  </a:cubicBezTo>
                  <a:cubicBezTo>
                    <a:pt x="2036" y="659"/>
                    <a:pt x="2027" y="656"/>
                    <a:pt x="2023" y="621"/>
                  </a:cubicBezTo>
                  <a:cubicBezTo>
                    <a:pt x="2018" y="578"/>
                    <a:pt x="2035" y="440"/>
                    <a:pt x="2036" y="410"/>
                  </a:cubicBezTo>
                  <a:cubicBezTo>
                    <a:pt x="2038" y="333"/>
                    <a:pt x="2036" y="327"/>
                    <a:pt x="2017" y="251"/>
                  </a:cubicBezTo>
                  <a:cubicBezTo>
                    <a:pt x="2017" y="251"/>
                    <a:pt x="1994" y="183"/>
                    <a:pt x="1958" y="162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42" y="109"/>
                    <a:pt x="1842" y="109"/>
                    <a:pt x="1842" y="109"/>
                  </a:cubicBezTo>
                  <a:cubicBezTo>
                    <a:pt x="1664" y="0"/>
                    <a:pt x="1472" y="77"/>
                    <a:pt x="1369" y="118"/>
                  </a:cubicBezTo>
                  <a:cubicBezTo>
                    <a:pt x="1222" y="165"/>
                    <a:pt x="1128" y="309"/>
                    <a:pt x="1193" y="616"/>
                  </a:cubicBezTo>
                  <a:cubicBezTo>
                    <a:pt x="1204" y="668"/>
                    <a:pt x="1164" y="691"/>
                    <a:pt x="1167" y="720"/>
                  </a:cubicBezTo>
                  <a:cubicBezTo>
                    <a:pt x="1173" y="783"/>
                    <a:pt x="1174" y="933"/>
                    <a:pt x="1234" y="970"/>
                  </a:cubicBezTo>
                  <a:cubicBezTo>
                    <a:pt x="1239" y="973"/>
                    <a:pt x="1281" y="984"/>
                    <a:pt x="1281" y="981"/>
                  </a:cubicBezTo>
                  <a:cubicBezTo>
                    <a:pt x="1299" y="1164"/>
                    <a:pt x="1299" y="1164"/>
                    <a:pt x="1299" y="1164"/>
                  </a:cubicBezTo>
                  <a:cubicBezTo>
                    <a:pt x="1313" y="1204"/>
                    <a:pt x="1349" y="1209"/>
                    <a:pt x="1360" y="1265"/>
                  </a:cubicBezTo>
                  <a:cubicBezTo>
                    <a:pt x="1314" y="1277"/>
                    <a:pt x="1314" y="1277"/>
                    <a:pt x="1314" y="1277"/>
                  </a:cubicBezTo>
                  <a:cubicBezTo>
                    <a:pt x="1293" y="1320"/>
                    <a:pt x="1256" y="1407"/>
                    <a:pt x="1217" y="1433"/>
                  </a:cubicBezTo>
                  <a:cubicBezTo>
                    <a:pt x="1185" y="1442"/>
                    <a:pt x="1153" y="1450"/>
                    <a:pt x="1121" y="1459"/>
                  </a:cubicBezTo>
                  <a:cubicBezTo>
                    <a:pt x="1008" y="1505"/>
                    <a:pt x="883" y="1560"/>
                    <a:pt x="770" y="1607"/>
                  </a:cubicBezTo>
                  <a:cubicBezTo>
                    <a:pt x="668" y="1650"/>
                    <a:pt x="545" y="1666"/>
                    <a:pt x="507" y="1772"/>
                  </a:cubicBezTo>
                  <a:cubicBezTo>
                    <a:pt x="507" y="1845"/>
                    <a:pt x="501" y="2016"/>
                    <a:pt x="502" y="2112"/>
                  </a:cubicBezTo>
                  <a:cubicBezTo>
                    <a:pt x="1485" y="2112"/>
                    <a:pt x="1485" y="2112"/>
                    <a:pt x="1485" y="2112"/>
                  </a:cubicBezTo>
                  <a:cubicBezTo>
                    <a:pt x="1557" y="1623"/>
                    <a:pt x="1557" y="1623"/>
                    <a:pt x="1557" y="1623"/>
                  </a:cubicBezTo>
                  <a:cubicBezTo>
                    <a:pt x="1497" y="1497"/>
                    <a:pt x="1497" y="1497"/>
                    <a:pt x="1497" y="1497"/>
                  </a:cubicBezTo>
                  <a:cubicBezTo>
                    <a:pt x="1636" y="1431"/>
                    <a:pt x="1636" y="1431"/>
                    <a:pt x="1636" y="1431"/>
                  </a:cubicBezTo>
                  <a:cubicBezTo>
                    <a:pt x="1752" y="1496"/>
                    <a:pt x="1752" y="1496"/>
                    <a:pt x="1752" y="1496"/>
                  </a:cubicBezTo>
                  <a:cubicBezTo>
                    <a:pt x="1688" y="1625"/>
                    <a:pt x="1688" y="1625"/>
                    <a:pt x="1688" y="1625"/>
                  </a:cubicBezTo>
                  <a:cubicBezTo>
                    <a:pt x="1802" y="2112"/>
                    <a:pt x="1802" y="2112"/>
                    <a:pt x="1802" y="2112"/>
                  </a:cubicBezTo>
                  <a:cubicBezTo>
                    <a:pt x="2741" y="2112"/>
                    <a:pt x="2741" y="2112"/>
                    <a:pt x="2741" y="2112"/>
                  </a:cubicBezTo>
                  <a:cubicBezTo>
                    <a:pt x="2743" y="2016"/>
                    <a:pt x="2737" y="1845"/>
                    <a:pt x="2737" y="1772"/>
                  </a:cubicBezTo>
                  <a:cubicBezTo>
                    <a:pt x="2699" y="1666"/>
                    <a:pt x="2576" y="1650"/>
                    <a:pt x="2473" y="1607"/>
                  </a:cubicBezTo>
                  <a:close/>
                  <a:moveTo>
                    <a:pt x="2473" y="1607"/>
                  </a:moveTo>
                  <a:cubicBezTo>
                    <a:pt x="2473" y="1607"/>
                    <a:pt x="2473" y="1607"/>
                    <a:pt x="2473" y="160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2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6560" y="519415"/>
            <a:ext cx="280321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 Ideas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9332254" y="2958275"/>
            <a:ext cx="1373913" cy="1418736"/>
            <a:chOff x="9332254" y="2958275"/>
            <a:chExt cx="1373913" cy="1418736"/>
          </a:xfrm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40894" y="3976205"/>
              <a:ext cx="350137" cy="268936"/>
            </a:xfrm>
            <a:custGeom>
              <a:avLst/>
              <a:gdLst>
                <a:gd name="T0" fmla="*/ 58 w 117"/>
                <a:gd name="T1" fmla="*/ 3 h 90"/>
                <a:gd name="T2" fmla="*/ 43 w 117"/>
                <a:gd name="T3" fmla="*/ 0 h 90"/>
                <a:gd name="T4" fmla="*/ 0 w 117"/>
                <a:gd name="T5" fmla="*/ 90 h 90"/>
                <a:gd name="T6" fmla="*/ 58 w 117"/>
                <a:gd name="T7" fmla="*/ 90 h 90"/>
                <a:gd name="T8" fmla="*/ 117 w 117"/>
                <a:gd name="T9" fmla="*/ 90 h 90"/>
                <a:gd name="T10" fmla="*/ 74 w 117"/>
                <a:gd name="T11" fmla="*/ 0 h 90"/>
                <a:gd name="T12" fmla="*/ 58 w 117"/>
                <a:gd name="T13" fmla="*/ 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90">
                  <a:moveTo>
                    <a:pt x="58" y="3"/>
                  </a:moveTo>
                  <a:cubicBezTo>
                    <a:pt x="53" y="3"/>
                    <a:pt x="48" y="2"/>
                    <a:pt x="43" y="0"/>
                  </a:cubicBezTo>
                  <a:cubicBezTo>
                    <a:pt x="33" y="38"/>
                    <a:pt x="8" y="77"/>
                    <a:pt x="0" y="90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117" y="90"/>
                    <a:pt x="117" y="90"/>
                    <a:pt x="117" y="90"/>
                  </a:cubicBezTo>
                  <a:cubicBezTo>
                    <a:pt x="108" y="77"/>
                    <a:pt x="85" y="38"/>
                    <a:pt x="74" y="0"/>
                  </a:cubicBezTo>
                  <a:cubicBezTo>
                    <a:pt x="69" y="2"/>
                    <a:pt x="64" y="3"/>
                    <a:pt x="58" y="3"/>
                  </a:cubicBez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15599" y="3913193"/>
              <a:ext cx="200728" cy="71456"/>
            </a:xfrm>
            <a:custGeom>
              <a:avLst/>
              <a:gdLst>
                <a:gd name="T0" fmla="*/ 0 w 67"/>
                <a:gd name="T1" fmla="*/ 0 h 24"/>
                <a:gd name="T2" fmla="*/ 18 w 67"/>
                <a:gd name="T3" fmla="*/ 21 h 24"/>
                <a:gd name="T4" fmla="*/ 33 w 67"/>
                <a:gd name="T5" fmla="*/ 24 h 24"/>
                <a:gd name="T6" fmla="*/ 49 w 67"/>
                <a:gd name="T7" fmla="*/ 21 h 24"/>
                <a:gd name="T8" fmla="*/ 67 w 67"/>
                <a:gd name="T9" fmla="*/ 0 h 24"/>
                <a:gd name="T10" fmla="*/ 45 w 67"/>
                <a:gd name="T11" fmla="*/ 0 h 24"/>
                <a:gd name="T12" fmla="*/ 33 w 67"/>
                <a:gd name="T13" fmla="*/ 0 h 24"/>
                <a:gd name="T14" fmla="*/ 22 w 67"/>
                <a:gd name="T15" fmla="*/ 0 h 24"/>
                <a:gd name="T16" fmla="*/ 0 w 67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0" y="9"/>
                    <a:pt x="7" y="17"/>
                    <a:pt x="18" y="21"/>
                  </a:cubicBezTo>
                  <a:cubicBezTo>
                    <a:pt x="23" y="23"/>
                    <a:pt x="28" y="24"/>
                    <a:pt x="33" y="24"/>
                  </a:cubicBezTo>
                  <a:cubicBezTo>
                    <a:pt x="39" y="24"/>
                    <a:pt x="44" y="23"/>
                    <a:pt x="49" y="21"/>
                  </a:cubicBezTo>
                  <a:cubicBezTo>
                    <a:pt x="60" y="17"/>
                    <a:pt x="67" y="9"/>
                    <a:pt x="6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598592" y="4245141"/>
              <a:ext cx="835391" cy="131870"/>
            </a:xfrm>
            <a:custGeom>
              <a:avLst/>
              <a:gdLst>
                <a:gd name="T0" fmla="*/ 23 w 279"/>
                <a:gd name="T1" fmla="*/ 44 h 44"/>
                <a:gd name="T2" fmla="*/ 174 w 279"/>
                <a:gd name="T3" fmla="*/ 0 h 44"/>
                <a:gd name="T4" fmla="*/ 167 w 279"/>
                <a:gd name="T5" fmla="*/ 0 h 44"/>
                <a:gd name="T6" fmla="*/ 161 w 279"/>
                <a:gd name="T7" fmla="*/ 0 h 44"/>
                <a:gd name="T8" fmla="*/ 156 w 279"/>
                <a:gd name="T9" fmla="*/ 0 h 44"/>
                <a:gd name="T10" fmla="*/ 152 w 279"/>
                <a:gd name="T11" fmla="*/ 0 h 44"/>
                <a:gd name="T12" fmla="*/ 148 w 279"/>
                <a:gd name="T13" fmla="*/ 0 h 44"/>
                <a:gd name="T14" fmla="*/ 145 w 279"/>
                <a:gd name="T15" fmla="*/ 0 h 44"/>
                <a:gd name="T16" fmla="*/ 143 w 279"/>
                <a:gd name="T17" fmla="*/ 0 h 44"/>
                <a:gd name="T18" fmla="*/ 142 w 279"/>
                <a:gd name="T19" fmla="*/ 0 h 44"/>
                <a:gd name="T20" fmla="*/ 141 w 279"/>
                <a:gd name="T21" fmla="*/ 0 h 44"/>
                <a:gd name="T22" fmla="*/ 140 w 279"/>
                <a:gd name="T23" fmla="*/ 0 h 44"/>
                <a:gd name="T24" fmla="*/ 140 w 279"/>
                <a:gd name="T25" fmla="*/ 0 h 44"/>
                <a:gd name="T26" fmla="*/ 139 w 279"/>
                <a:gd name="T27" fmla="*/ 0 h 44"/>
                <a:gd name="T28" fmla="*/ 139 w 279"/>
                <a:gd name="T29" fmla="*/ 0 h 44"/>
                <a:gd name="T30" fmla="*/ 132 w 279"/>
                <a:gd name="T31" fmla="*/ 0 h 44"/>
                <a:gd name="T32" fmla="*/ 122 w 279"/>
                <a:gd name="T33" fmla="*/ 0 h 44"/>
                <a:gd name="T34" fmla="*/ 114 w 279"/>
                <a:gd name="T35" fmla="*/ 0 h 44"/>
                <a:gd name="T36" fmla="*/ 107 w 279"/>
                <a:gd name="T37" fmla="*/ 0 h 44"/>
                <a:gd name="T38" fmla="*/ 101 w 279"/>
                <a:gd name="T39" fmla="*/ 0 h 44"/>
                <a:gd name="T40" fmla="*/ 96 w 279"/>
                <a:gd name="T41" fmla="*/ 0 h 44"/>
                <a:gd name="T42" fmla="*/ 92 w 279"/>
                <a:gd name="T43" fmla="*/ 0 h 44"/>
                <a:gd name="T44" fmla="*/ 89 w 279"/>
                <a:gd name="T45" fmla="*/ 0 h 44"/>
                <a:gd name="T46" fmla="*/ 87 w 279"/>
                <a:gd name="T47" fmla="*/ 0 h 44"/>
                <a:gd name="T48" fmla="*/ 85 w 279"/>
                <a:gd name="T49" fmla="*/ 0 h 44"/>
                <a:gd name="T50" fmla="*/ 83 w 279"/>
                <a:gd name="T51" fmla="*/ 0 h 44"/>
                <a:gd name="T52" fmla="*/ 82 w 279"/>
                <a:gd name="T53" fmla="*/ 0 h 44"/>
                <a:gd name="T54" fmla="*/ 82 w 279"/>
                <a:gd name="T55" fmla="*/ 0 h 44"/>
                <a:gd name="T56" fmla="*/ 81 w 279"/>
                <a:gd name="T57" fmla="*/ 0 h 44"/>
                <a:gd name="T58" fmla="*/ 81 w 279"/>
                <a:gd name="T59" fmla="*/ 0 h 44"/>
                <a:gd name="T60" fmla="*/ 81 w 279"/>
                <a:gd name="T61" fmla="*/ 0 h 44"/>
                <a:gd name="T62" fmla="*/ 73 w 279"/>
                <a:gd name="T63" fmla="*/ 0 h 44"/>
                <a:gd name="T64" fmla="*/ 67 w 279"/>
                <a:gd name="T65" fmla="*/ 44 h 44"/>
                <a:gd name="T66" fmla="*/ 80 w 279"/>
                <a:gd name="T67" fmla="*/ 44 h 44"/>
                <a:gd name="T68" fmla="*/ 93 w 279"/>
                <a:gd name="T69" fmla="*/ 44 h 44"/>
                <a:gd name="T70" fmla="*/ 104 w 279"/>
                <a:gd name="T71" fmla="*/ 44 h 44"/>
                <a:gd name="T72" fmla="*/ 113 w 279"/>
                <a:gd name="T73" fmla="*/ 44 h 44"/>
                <a:gd name="T74" fmla="*/ 120 w 279"/>
                <a:gd name="T75" fmla="*/ 44 h 44"/>
                <a:gd name="T76" fmla="*/ 126 w 279"/>
                <a:gd name="T77" fmla="*/ 44 h 44"/>
                <a:gd name="T78" fmla="*/ 131 w 279"/>
                <a:gd name="T79" fmla="*/ 44 h 44"/>
                <a:gd name="T80" fmla="*/ 134 w 279"/>
                <a:gd name="T81" fmla="*/ 44 h 44"/>
                <a:gd name="T82" fmla="*/ 136 w 279"/>
                <a:gd name="T83" fmla="*/ 44 h 44"/>
                <a:gd name="T84" fmla="*/ 138 w 279"/>
                <a:gd name="T85" fmla="*/ 44 h 44"/>
                <a:gd name="T86" fmla="*/ 139 w 279"/>
                <a:gd name="T87" fmla="*/ 44 h 44"/>
                <a:gd name="T88" fmla="*/ 139 w 279"/>
                <a:gd name="T89" fmla="*/ 44 h 44"/>
                <a:gd name="T90" fmla="*/ 139 w 279"/>
                <a:gd name="T91" fmla="*/ 44 h 44"/>
                <a:gd name="T92" fmla="*/ 150 w 279"/>
                <a:gd name="T93" fmla="*/ 44 h 44"/>
                <a:gd name="T94" fmla="*/ 169 w 279"/>
                <a:gd name="T95" fmla="*/ 44 h 44"/>
                <a:gd name="T96" fmla="*/ 279 w 279"/>
                <a:gd name="T97" fmla="*/ 2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9" h="44">
                  <a:moveTo>
                    <a:pt x="67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5"/>
                    <a:pt x="11" y="44"/>
                    <a:pt x="23" y="44"/>
                  </a:cubicBezTo>
                  <a:cubicBezTo>
                    <a:pt x="67" y="44"/>
                    <a:pt x="67" y="44"/>
                    <a:pt x="67" y="44"/>
                  </a:cubicBezTo>
                  <a:moveTo>
                    <a:pt x="256" y="0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15"/>
                    <a:pt x="67" y="29"/>
                    <a:pt x="67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6" y="44"/>
                    <a:pt x="126" y="44"/>
                    <a:pt x="126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9" y="44"/>
                    <a:pt x="129" y="44"/>
                    <a:pt x="129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2" y="44"/>
                    <a:pt x="132" y="44"/>
                    <a:pt x="132" y="44"/>
                  </a:cubicBez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5" y="44"/>
                    <a:pt x="155" y="44"/>
                    <a:pt x="155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69" y="44"/>
                    <a:pt x="279" y="35"/>
                    <a:pt x="279" y="23"/>
                  </a:cubicBezTo>
                  <a:cubicBezTo>
                    <a:pt x="279" y="11"/>
                    <a:pt x="269" y="0"/>
                    <a:pt x="256" y="0"/>
                  </a:cubicBez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32254" y="2958275"/>
              <a:ext cx="350137" cy="709368"/>
            </a:xfrm>
            <a:custGeom>
              <a:avLst/>
              <a:gdLst>
                <a:gd name="T0" fmla="*/ 93 w 117"/>
                <a:gd name="T1" fmla="*/ 0 h 237"/>
                <a:gd name="T2" fmla="*/ 93 w 117"/>
                <a:gd name="T3" fmla="*/ 0 h 237"/>
                <a:gd name="T4" fmla="*/ 3 w 117"/>
                <a:gd name="T5" fmla="*/ 0 h 237"/>
                <a:gd name="T6" fmla="*/ 117 w 117"/>
                <a:gd name="T7" fmla="*/ 237 h 237"/>
                <a:gd name="T8" fmla="*/ 109 w 117"/>
                <a:gd name="T9" fmla="*/ 207 h 237"/>
                <a:gd name="T10" fmla="*/ 83 w 117"/>
                <a:gd name="T11" fmla="*/ 190 h 237"/>
                <a:gd name="T12" fmla="*/ 31 w 117"/>
                <a:gd name="T13" fmla="*/ 26 h 237"/>
                <a:gd name="T14" fmla="*/ 93 w 117"/>
                <a:gd name="T15" fmla="*/ 26 h 237"/>
                <a:gd name="T16" fmla="*/ 93 w 117"/>
                <a:gd name="T1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237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214"/>
                    <a:pt x="117" y="237"/>
                  </a:cubicBezTo>
                  <a:cubicBezTo>
                    <a:pt x="115" y="227"/>
                    <a:pt x="113" y="218"/>
                    <a:pt x="109" y="207"/>
                  </a:cubicBezTo>
                  <a:cubicBezTo>
                    <a:pt x="100" y="204"/>
                    <a:pt x="91" y="198"/>
                    <a:pt x="83" y="190"/>
                  </a:cubicBezTo>
                  <a:cubicBezTo>
                    <a:pt x="46" y="151"/>
                    <a:pt x="33" y="74"/>
                    <a:pt x="31" y="26"/>
                  </a:cubicBezTo>
                  <a:cubicBezTo>
                    <a:pt x="93" y="26"/>
                    <a:pt x="93" y="26"/>
                    <a:pt x="93" y="26"/>
                  </a:cubicBezTo>
                  <a:lnTo>
                    <a:pt x="93" y="0"/>
                  </a:ln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56030" y="2958275"/>
              <a:ext cx="350137" cy="709368"/>
            </a:xfrm>
            <a:custGeom>
              <a:avLst/>
              <a:gdLst>
                <a:gd name="T0" fmla="*/ 24 w 117"/>
                <a:gd name="T1" fmla="*/ 0 h 237"/>
                <a:gd name="T2" fmla="*/ 24 w 117"/>
                <a:gd name="T3" fmla="*/ 0 h 237"/>
                <a:gd name="T4" fmla="*/ 114 w 117"/>
                <a:gd name="T5" fmla="*/ 0 h 237"/>
                <a:gd name="T6" fmla="*/ 0 w 117"/>
                <a:gd name="T7" fmla="*/ 237 h 237"/>
                <a:gd name="T8" fmla="*/ 8 w 117"/>
                <a:gd name="T9" fmla="*/ 207 h 237"/>
                <a:gd name="T10" fmla="*/ 34 w 117"/>
                <a:gd name="T11" fmla="*/ 190 h 237"/>
                <a:gd name="T12" fmla="*/ 86 w 117"/>
                <a:gd name="T13" fmla="*/ 26 h 237"/>
                <a:gd name="T14" fmla="*/ 24 w 117"/>
                <a:gd name="T15" fmla="*/ 26 h 237"/>
                <a:gd name="T16" fmla="*/ 24 w 117"/>
                <a:gd name="T1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237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7" y="214"/>
                    <a:pt x="0" y="237"/>
                  </a:cubicBezTo>
                  <a:cubicBezTo>
                    <a:pt x="2" y="227"/>
                    <a:pt x="4" y="218"/>
                    <a:pt x="8" y="207"/>
                  </a:cubicBezTo>
                  <a:cubicBezTo>
                    <a:pt x="17" y="204"/>
                    <a:pt x="25" y="198"/>
                    <a:pt x="34" y="190"/>
                  </a:cubicBezTo>
                  <a:cubicBezTo>
                    <a:pt x="71" y="151"/>
                    <a:pt x="84" y="74"/>
                    <a:pt x="86" y="26"/>
                  </a:cubicBezTo>
                  <a:cubicBezTo>
                    <a:pt x="24" y="26"/>
                    <a:pt x="24" y="26"/>
                    <a:pt x="24" y="2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17586" y="3437033"/>
              <a:ext cx="392361" cy="476160"/>
            </a:xfrm>
            <a:custGeom>
              <a:avLst/>
              <a:gdLst>
                <a:gd name="T0" fmla="*/ 0 w 131"/>
                <a:gd name="T1" fmla="*/ 159 h 159"/>
                <a:gd name="T2" fmla="*/ 0 w 131"/>
                <a:gd name="T3" fmla="*/ 0 h 159"/>
                <a:gd name="T4" fmla="*/ 131 w 131"/>
                <a:gd name="T5" fmla="*/ 0 h 159"/>
                <a:gd name="T6" fmla="*/ 122 w 131"/>
                <a:gd name="T7" fmla="*/ 47 h 159"/>
                <a:gd name="T8" fmla="*/ 114 w 131"/>
                <a:gd name="T9" fmla="*/ 77 h 159"/>
                <a:gd name="T10" fmla="*/ 114 w 131"/>
                <a:gd name="T11" fmla="*/ 77 h 159"/>
                <a:gd name="T12" fmla="*/ 77 w 131"/>
                <a:gd name="T13" fmla="*/ 119 h 159"/>
                <a:gd name="T14" fmla="*/ 83 w 131"/>
                <a:gd name="T15" fmla="*/ 130 h 159"/>
                <a:gd name="T16" fmla="*/ 70 w 131"/>
                <a:gd name="T17" fmla="*/ 143 h 159"/>
                <a:gd name="T18" fmla="*/ 62 w 131"/>
                <a:gd name="T19" fmla="*/ 143 h 159"/>
                <a:gd name="T20" fmla="*/ 62 w 131"/>
                <a:gd name="T21" fmla="*/ 146 h 159"/>
                <a:gd name="T22" fmla="*/ 49 w 131"/>
                <a:gd name="T23" fmla="*/ 159 h 159"/>
                <a:gd name="T24" fmla="*/ 34 w 131"/>
                <a:gd name="T25" fmla="*/ 159 h 159"/>
                <a:gd name="T26" fmla="*/ 12 w 131"/>
                <a:gd name="T27" fmla="*/ 159 h 159"/>
                <a:gd name="T28" fmla="*/ 0 w 131"/>
                <a:gd name="T2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59">
                  <a:moveTo>
                    <a:pt x="0" y="15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29" y="17"/>
                    <a:pt x="126" y="33"/>
                    <a:pt x="122" y="47"/>
                  </a:cubicBezTo>
                  <a:cubicBezTo>
                    <a:pt x="119" y="58"/>
                    <a:pt x="116" y="67"/>
                    <a:pt x="114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04" y="100"/>
                    <a:pt x="92" y="115"/>
                    <a:pt x="77" y="119"/>
                  </a:cubicBezTo>
                  <a:cubicBezTo>
                    <a:pt x="80" y="121"/>
                    <a:pt x="83" y="126"/>
                    <a:pt x="83" y="130"/>
                  </a:cubicBezTo>
                  <a:cubicBezTo>
                    <a:pt x="83" y="137"/>
                    <a:pt x="77" y="143"/>
                    <a:pt x="70" y="143"/>
                  </a:cubicBezTo>
                  <a:cubicBezTo>
                    <a:pt x="62" y="143"/>
                    <a:pt x="62" y="143"/>
                    <a:pt x="62" y="143"/>
                  </a:cubicBezTo>
                  <a:cubicBezTo>
                    <a:pt x="62" y="144"/>
                    <a:pt x="62" y="145"/>
                    <a:pt x="62" y="146"/>
                  </a:cubicBezTo>
                  <a:cubicBezTo>
                    <a:pt x="62" y="153"/>
                    <a:pt x="56" y="159"/>
                    <a:pt x="49" y="159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12" y="159"/>
                    <a:pt x="12" y="159"/>
                    <a:pt x="12" y="159"/>
                  </a:cubicBezTo>
                  <a:lnTo>
                    <a:pt x="0" y="159"/>
                  </a:ln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17586" y="2958275"/>
              <a:ext cx="416396" cy="478758"/>
            </a:xfrm>
            <a:custGeom>
              <a:avLst/>
              <a:gdLst>
                <a:gd name="T0" fmla="*/ 0 w 139"/>
                <a:gd name="T1" fmla="*/ 160 h 160"/>
                <a:gd name="T2" fmla="*/ 0 w 139"/>
                <a:gd name="T3" fmla="*/ 0 h 160"/>
                <a:gd name="T4" fmla="*/ 0 w 139"/>
                <a:gd name="T5" fmla="*/ 0 h 160"/>
                <a:gd name="T6" fmla="*/ 115 w 139"/>
                <a:gd name="T7" fmla="*/ 0 h 160"/>
                <a:gd name="T8" fmla="*/ 137 w 139"/>
                <a:gd name="T9" fmla="*/ 0 h 160"/>
                <a:gd name="T10" fmla="*/ 138 w 139"/>
                <a:gd name="T11" fmla="*/ 0 h 160"/>
                <a:gd name="T12" fmla="*/ 139 w 139"/>
                <a:gd name="T13" fmla="*/ 26 h 160"/>
                <a:gd name="T14" fmla="*/ 131 w 139"/>
                <a:gd name="T15" fmla="*/ 160 h 160"/>
                <a:gd name="T16" fmla="*/ 0 w 139"/>
                <a:gd name="T1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60">
                  <a:moveTo>
                    <a:pt x="0" y="16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9" y="0"/>
                    <a:pt x="135" y="0"/>
                    <a:pt x="137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26"/>
                    <a:pt x="139" y="26"/>
                    <a:pt x="139" y="26"/>
                  </a:cubicBezTo>
                  <a:cubicBezTo>
                    <a:pt x="139" y="57"/>
                    <a:pt x="138" y="110"/>
                    <a:pt x="131" y="160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04438" y="2958275"/>
              <a:ext cx="413148" cy="478758"/>
            </a:xfrm>
            <a:custGeom>
              <a:avLst/>
              <a:gdLst>
                <a:gd name="T0" fmla="*/ 138 w 138"/>
                <a:gd name="T1" fmla="*/ 160 h 160"/>
                <a:gd name="T2" fmla="*/ 138 w 138"/>
                <a:gd name="T3" fmla="*/ 0 h 160"/>
                <a:gd name="T4" fmla="*/ 138 w 138"/>
                <a:gd name="T5" fmla="*/ 0 h 160"/>
                <a:gd name="T6" fmla="*/ 24 w 138"/>
                <a:gd name="T7" fmla="*/ 0 h 160"/>
                <a:gd name="T8" fmla="*/ 2 w 138"/>
                <a:gd name="T9" fmla="*/ 0 h 160"/>
                <a:gd name="T10" fmla="*/ 0 w 138"/>
                <a:gd name="T11" fmla="*/ 0 h 160"/>
                <a:gd name="T12" fmla="*/ 0 w 138"/>
                <a:gd name="T13" fmla="*/ 26 h 160"/>
                <a:gd name="T14" fmla="*/ 8 w 138"/>
                <a:gd name="T15" fmla="*/ 160 h 160"/>
                <a:gd name="T16" fmla="*/ 138 w 138"/>
                <a:gd name="T1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60">
                  <a:moveTo>
                    <a:pt x="138" y="160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57"/>
                    <a:pt x="1" y="110"/>
                    <a:pt x="8" y="160"/>
                  </a:cubicBezTo>
                  <a:lnTo>
                    <a:pt x="138" y="160"/>
                  </a:ln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28473" y="3437033"/>
              <a:ext cx="389113" cy="476160"/>
            </a:xfrm>
            <a:custGeom>
              <a:avLst/>
              <a:gdLst>
                <a:gd name="T0" fmla="*/ 130 w 130"/>
                <a:gd name="T1" fmla="*/ 159 h 159"/>
                <a:gd name="T2" fmla="*/ 130 w 130"/>
                <a:gd name="T3" fmla="*/ 0 h 159"/>
                <a:gd name="T4" fmla="*/ 0 w 130"/>
                <a:gd name="T5" fmla="*/ 0 h 159"/>
                <a:gd name="T6" fmla="*/ 9 w 130"/>
                <a:gd name="T7" fmla="*/ 47 h 159"/>
                <a:gd name="T8" fmla="*/ 17 w 130"/>
                <a:gd name="T9" fmla="*/ 77 h 159"/>
                <a:gd name="T10" fmla="*/ 17 w 130"/>
                <a:gd name="T11" fmla="*/ 77 h 159"/>
                <a:gd name="T12" fmla="*/ 54 w 130"/>
                <a:gd name="T13" fmla="*/ 119 h 159"/>
                <a:gd name="T14" fmla="*/ 48 w 130"/>
                <a:gd name="T15" fmla="*/ 130 h 159"/>
                <a:gd name="T16" fmla="*/ 61 w 130"/>
                <a:gd name="T17" fmla="*/ 143 h 159"/>
                <a:gd name="T18" fmla="*/ 69 w 130"/>
                <a:gd name="T19" fmla="*/ 143 h 159"/>
                <a:gd name="T20" fmla="*/ 69 w 130"/>
                <a:gd name="T21" fmla="*/ 146 h 159"/>
                <a:gd name="T22" fmla="*/ 82 w 130"/>
                <a:gd name="T23" fmla="*/ 159 h 159"/>
                <a:gd name="T24" fmla="*/ 97 w 130"/>
                <a:gd name="T25" fmla="*/ 159 h 159"/>
                <a:gd name="T26" fmla="*/ 118 w 130"/>
                <a:gd name="T27" fmla="*/ 159 h 159"/>
                <a:gd name="T28" fmla="*/ 130 w 130"/>
                <a:gd name="T2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59">
                  <a:moveTo>
                    <a:pt x="130" y="159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7"/>
                    <a:pt x="5" y="33"/>
                    <a:pt x="9" y="47"/>
                  </a:cubicBezTo>
                  <a:cubicBezTo>
                    <a:pt x="12" y="58"/>
                    <a:pt x="15" y="67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27" y="100"/>
                    <a:pt x="39" y="115"/>
                    <a:pt x="54" y="119"/>
                  </a:cubicBezTo>
                  <a:cubicBezTo>
                    <a:pt x="51" y="121"/>
                    <a:pt x="48" y="126"/>
                    <a:pt x="48" y="130"/>
                  </a:cubicBezTo>
                  <a:cubicBezTo>
                    <a:pt x="48" y="137"/>
                    <a:pt x="54" y="143"/>
                    <a:pt x="61" y="143"/>
                  </a:cubicBezTo>
                  <a:cubicBezTo>
                    <a:pt x="69" y="143"/>
                    <a:pt x="69" y="143"/>
                    <a:pt x="69" y="143"/>
                  </a:cubicBezTo>
                  <a:cubicBezTo>
                    <a:pt x="69" y="144"/>
                    <a:pt x="69" y="145"/>
                    <a:pt x="69" y="146"/>
                  </a:cubicBezTo>
                  <a:cubicBezTo>
                    <a:pt x="69" y="153"/>
                    <a:pt x="74" y="159"/>
                    <a:pt x="82" y="159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118" y="159"/>
                    <a:pt x="118" y="159"/>
                    <a:pt x="118" y="159"/>
                  </a:cubicBezTo>
                  <a:lnTo>
                    <a:pt x="130" y="159"/>
                  </a:ln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234334" y="2357914"/>
            <a:ext cx="737854" cy="2609273"/>
            <a:chOff x="1596473" y="2476970"/>
            <a:chExt cx="737854" cy="2609273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1596473" y="2476970"/>
              <a:ext cx="737854" cy="2609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2" h="21597" extrusionOk="0">
                  <a:moveTo>
                    <a:pt x="8563" y="0"/>
                  </a:moveTo>
                  <a:cubicBezTo>
                    <a:pt x="10027" y="-3"/>
                    <a:pt x="12311" y="423"/>
                    <a:pt x="12311" y="1065"/>
                  </a:cubicBezTo>
                  <a:cubicBezTo>
                    <a:pt x="12311" y="1707"/>
                    <a:pt x="12132" y="1985"/>
                    <a:pt x="11954" y="2193"/>
                  </a:cubicBezTo>
                  <a:cubicBezTo>
                    <a:pt x="11775" y="2401"/>
                    <a:pt x="11537" y="2367"/>
                    <a:pt x="11537" y="2367"/>
                  </a:cubicBezTo>
                  <a:cubicBezTo>
                    <a:pt x="11537" y="2367"/>
                    <a:pt x="11597" y="2801"/>
                    <a:pt x="11121" y="2905"/>
                  </a:cubicBezTo>
                  <a:cubicBezTo>
                    <a:pt x="10645" y="3009"/>
                    <a:pt x="10526" y="3043"/>
                    <a:pt x="10526" y="3182"/>
                  </a:cubicBezTo>
                  <a:cubicBezTo>
                    <a:pt x="10526" y="3321"/>
                    <a:pt x="10823" y="3425"/>
                    <a:pt x="11240" y="3564"/>
                  </a:cubicBezTo>
                  <a:cubicBezTo>
                    <a:pt x="11656" y="3703"/>
                    <a:pt x="13442" y="3859"/>
                    <a:pt x="14393" y="3963"/>
                  </a:cubicBezTo>
                  <a:cubicBezTo>
                    <a:pt x="15346" y="4067"/>
                    <a:pt x="16119" y="4241"/>
                    <a:pt x="16654" y="4588"/>
                  </a:cubicBezTo>
                  <a:cubicBezTo>
                    <a:pt x="17190" y="4935"/>
                    <a:pt x="17963" y="5369"/>
                    <a:pt x="18975" y="5664"/>
                  </a:cubicBezTo>
                  <a:cubicBezTo>
                    <a:pt x="19986" y="5959"/>
                    <a:pt x="21236" y="6427"/>
                    <a:pt x="20879" y="6878"/>
                  </a:cubicBezTo>
                  <a:cubicBezTo>
                    <a:pt x="20522" y="7329"/>
                    <a:pt x="18380" y="7676"/>
                    <a:pt x="17190" y="7486"/>
                  </a:cubicBezTo>
                  <a:cubicBezTo>
                    <a:pt x="16000" y="7295"/>
                    <a:pt x="15524" y="7277"/>
                    <a:pt x="15524" y="7277"/>
                  </a:cubicBezTo>
                  <a:cubicBezTo>
                    <a:pt x="15524" y="7277"/>
                    <a:pt x="16297" y="8266"/>
                    <a:pt x="16654" y="9255"/>
                  </a:cubicBezTo>
                  <a:cubicBezTo>
                    <a:pt x="17011" y="10245"/>
                    <a:pt x="17963" y="11199"/>
                    <a:pt x="17428" y="11286"/>
                  </a:cubicBezTo>
                  <a:cubicBezTo>
                    <a:pt x="16893" y="11372"/>
                    <a:pt x="16119" y="11477"/>
                    <a:pt x="16119" y="11477"/>
                  </a:cubicBezTo>
                  <a:cubicBezTo>
                    <a:pt x="16119" y="11477"/>
                    <a:pt x="15958" y="12874"/>
                    <a:pt x="15107" y="14083"/>
                  </a:cubicBezTo>
                  <a:cubicBezTo>
                    <a:pt x="14257" y="15292"/>
                    <a:pt x="13947" y="15840"/>
                    <a:pt x="13838" y="16560"/>
                  </a:cubicBezTo>
                  <a:cubicBezTo>
                    <a:pt x="13728" y="17279"/>
                    <a:pt x="13454" y="17807"/>
                    <a:pt x="13673" y="18111"/>
                  </a:cubicBezTo>
                  <a:cubicBezTo>
                    <a:pt x="13893" y="18415"/>
                    <a:pt x="15318" y="19006"/>
                    <a:pt x="16141" y="19118"/>
                  </a:cubicBezTo>
                  <a:cubicBezTo>
                    <a:pt x="16963" y="19230"/>
                    <a:pt x="18444" y="19230"/>
                    <a:pt x="19047" y="19310"/>
                  </a:cubicBezTo>
                  <a:cubicBezTo>
                    <a:pt x="19650" y="19390"/>
                    <a:pt x="20089" y="19614"/>
                    <a:pt x="18718" y="19678"/>
                  </a:cubicBezTo>
                  <a:cubicBezTo>
                    <a:pt x="17347" y="19742"/>
                    <a:pt x="14770" y="19630"/>
                    <a:pt x="14112" y="19566"/>
                  </a:cubicBezTo>
                  <a:cubicBezTo>
                    <a:pt x="13454" y="19502"/>
                    <a:pt x="12412" y="19358"/>
                    <a:pt x="12412" y="19358"/>
                  </a:cubicBezTo>
                  <a:cubicBezTo>
                    <a:pt x="12412" y="19358"/>
                    <a:pt x="12741" y="19598"/>
                    <a:pt x="11261" y="19598"/>
                  </a:cubicBezTo>
                  <a:cubicBezTo>
                    <a:pt x="9780" y="19598"/>
                    <a:pt x="9506" y="19566"/>
                    <a:pt x="9451" y="19294"/>
                  </a:cubicBezTo>
                  <a:cubicBezTo>
                    <a:pt x="9397" y="19022"/>
                    <a:pt x="9451" y="18655"/>
                    <a:pt x="9232" y="18463"/>
                  </a:cubicBezTo>
                  <a:cubicBezTo>
                    <a:pt x="9012" y="18271"/>
                    <a:pt x="10109" y="17775"/>
                    <a:pt x="9561" y="17503"/>
                  </a:cubicBezTo>
                  <a:cubicBezTo>
                    <a:pt x="9012" y="17231"/>
                    <a:pt x="8464" y="16528"/>
                    <a:pt x="8958" y="16112"/>
                  </a:cubicBezTo>
                  <a:cubicBezTo>
                    <a:pt x="9451" y="15696"/>
                    <a:pt x="8793" y="15281"/>
                    <a:pt x="8958" y="15009"/>
                  </a:cubicBezTo>
                  <a:cubicBezTo>
                    <a:pt x="9122" y="14737"/>
                    <a:pt x="9341" y="14369"/>
                    <a:pt x="9341" y="13953"/>
                  </a:cubicBezTo>
                  <a:cubicBezTo>
                    <a:pt x="9341" y="13538"/>
                    <a:pt x="9287" y="13234"/>
                    <a:pt x="9287" y="13234"/>
                  </a:cubicBezTo>
                  <a:cubicBezTo>
                    <a:pt x="9287" y="13234"/>
                    <a:pt x="8245" y="14801"/>
                    <a:pt x="7971" y="15217"/>
                  </a:cubicBezTo>
                  <a:cubicBezTo>
                    <a:pt x="7696" y="15632"/>
                    <a:pt x="7258" y="17119"/>
                    <a:pt x="7258" y="17567"/>
                  </a:cubicBezTo>
                  <a:cubicBezTo>
                    <a:pt x="7258" y="18015"/>
                    <a:pt x="6107" y="18623"/>
                    <a:pt x="6052" y="19022"/>
                  </a:cubicBezTo>
                  <a:cubicBezTo>
                    <a:pt x="5997" y="19422"/>
                    <a:pt x="5942" y="19662"/>
                    <a:pt x="5558" y="19662"/>
                  </a:cubicBezTo>
                  <a:cubicBezTo>
                    <a:pt x="5174" y="19662"/>
                    <a:pt x="5942" y="20110"/>
                    <a:pt x="6216" y="20462"/>
                  </a:cubicBezTo>
                  <a:cubicBezTo>
                    <a:pt x="6490" y="20813"/>
                    <a:pt x="7313" y="21597"/>
                    <a:pt x="5723" y="21597"/>
                  </a:cubicBezTo>
                  <a:cubicBezTo>
                    <a:pt x="4132" y="21597"/>
                    <a:pt x="2323" y="21405"/>
                    <a:pt x="2268" y="20909"/>
                  </a:cubicBezTo>
                  <a:cubicBezTo>
                    <a:pt x="2213" y="20414"/>
                    <a:pt x="2432" y="19982"/>
                    <a:pt x="1994" y="19790"/>
                  </a:cubicBezTo>
                  <a:cubicBezTo>
                    <a:pt x="1555" y="19598"/>
                    <a:pt x="1500" y="19182"/>
                    <a:pt x="1555" y="18927"/>
                  </a:cubicBezTo>
                  <a:cubicBezTo>
                    <a:pt x="1610" y="18671"/>
                    <a:pt x="1336" y="18239"/>
                    <a:pt x="1555" y="17695"/>
                  </a:cubicBezTo>
                  <a:cubicBezTo>
                    <a:pt x="1775" y="17152"/>
                    <a:pt x="1775" y="16240"/>
                    <a:pt x="2213" y="15552"/>
                  </a:cubicBezTo>
                  <a:cubicBezTo>
                    <a:pt x="2652" y="14865"/>
                    <a:pt x="2761" y="13809"/>
                    <a:pt x="2981" y="12978"/>
                  </a:cubicBezTo>
                  <a:cubicBezTo>
                    <a:pt x="3200" y="12146"/>
                    <a:pt x="3365" y="11730"/>
                    <a:pt x="3090" y="11603"/>
                  </a:cubicBezTo>
                  <a:cubicBezTo>
                    <a:pt x="2816" y="11475"/>
                    <a:pt x="1172" y="11363"/>
                    <a:pt x="733" y="11331"/>
                  </a:cubicBezTo>
                  <a:cubicBezTo>
                    <a:pt x="294" y="11299"/>
                    <a:pt x="1281" y="10435"/>
                    <a:pt x="1610" y="9716"/>
                  </a:cubicBezTo>
                  <a:cubicBezTo>
                    <a:pt x="1939" y="8996"/>
                    <a:pt x="2542" y="8564"/>
                    <a:pt x="2871" y="8053"/>
                  </a:cubicBezTo>
                  <a:cubicBezTo>
                    <a:pt x="3200" y="7541"/>
                    <a:pt x="3200" y="7301"/>
                    <a:pt x="2487" y="6933"/>
                  </a:cubicBezTo>
                  <a:cubicBezTo>
                    <a:pt x="1775" y="6565"/>
                    <a:pt x="897" y="6326"/>
                    <a:pt x="513" y="5494"/>
                  </a:cubicBezTo>
                  <a:cubicBezTo>
                    <a:pt x="130" y="4663"/>
                    <a:pt x="-364" y="4119"/>
                    <a:pt x="404" y="3911"/>
                  </a:cubicBezTo>
                  <a:cubicBezTo>
                    <a:pt x="1172" y="3703"/>
                    <a:pt x="2652" y="3815"/>
                    <a:pt x="3748" y="3559"/>
                  </a:cubicBezTo>
                  <a:cubicBezTo>
                    <a:pt x="4845" y="3303"/>
                    <a:pt x="5010" y="3015"/>
                    <a:pt x="5503" y="2983"/>
                  </a:cubicBezTo>
                  <a:cubicBezTo>
                    <a:pt x="5997" y="2951"/>
                    <a:pt x="6106" y="2920"/>
                    <a:pt x="6106" y="2744"/>
                  </a:cubicBezTo>
                  <a:cubicBezTo>
                    <a:pt x="6106" y="2568"/>
                    <a:pt x="5942" y="2392"/>
                    <a:pt x="5942" y="2392"/>
                  </a:cubicBezTo>
                  <a:cubicBezTo>
                    <a:pt x="5942" y="2392"/>
                    <a:pt x="5174" y="2248"/>
                    <a:pt x="5010" y="2024"/>
                  </a:cubicBezTo>
                  <a:cubicBezTo>
                    <a:pt x="4845" y="1800"/>
                    <a:pt x="4681" y="1240"/>
                    <a:pt x="4900" y="857"/>
                  </a:cubicBezTo>
                  <a:cubicBezTo>
                    <a:pt x="5119" y="473"/>
                    <a:pt x="6318" y="5"/>
                    <a:pt x="8563" y="0"/>
                  </a:cubicBezTo>
                  <a:close/>
                </a:path>
              </a:pathLst>
            </a:custGeom>
            <a:solidFill>
              <a:srgbClr val="445469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1794596" y="2811303"/>
              <a:ext cx="190234" cy="146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43" y="9828"/>
                  </a:moveTo>
                  <a:cubicBezTo>
                    <a:pt x="20503" y="10692"/>
                    <a:pt x="21004" y="11543"/>
                    <a:pt x="21600" y="12462"/>
                  </a:cubicBezTo>
                  <a:cubicBezTo>
                    <a:pt x="20797" y="15394"/>
                    <a:pt x="20629" y="18810"/>
                    <a:pt x="20550" y="21600"/>
                  </a:cubicBezTo>
                  <a:cubicBezTo>
                    <a:pt x="17285" y="18886"/>
                    <a:pt x="18957" y="12766"/>
                    <a:pt x="16102" y="12414"/>
                  </a:cubicBezTo>
                  <a:cubicBezTo>
                    <a:pt x="13346" y="12074"/>
                    <a:pt x="12988" y="13608"/>
                    <a:pt x="12526" y="15998"/>
                  </a:cubicBezTo>
                  <a:cubicBezTo>
                    <a:pt x="12064" y="18387"/>
                    <a:pt x="11785" y="20178"/>
                    <a:pt x="11785" y="20178"/>
                  </a:cubicBezTo>
                  <a:cubicBezTo>
                    <a:pt x="11785" y="20178"/>
                    <a:pt x="2700" y="7597"/>
                    <a:pt x="0" y="3147"/>
                  </a:cubicBezTo>
                  <a:cubicBezTo>
                    <a:pt x="1311" y="2680"/>
                    <a:pt x="1742" y="2046"/>
                    <a:pt x="1827" y="0"/>
                  </a:cubicBezTo>
                  <a:cubicBezTo>
                    <a:pt x="4847" y="4160"/>
                    <a:pt x="12262" y="11667"/>
                    <a:pt x="15756" y="11667"/>
                  </a:cubicBezTo>
                  <a:cubicBezTo>
                    <a:pt x="17415" y="11667"/>
                    <a:pt x="18853" y="10951"/>
                    <a:pt x="20143" y="982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kumimoji="0" sz="3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1992719" y="3207550"/>
              <a:ext cx="79453" cy="110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8" h="21600" extrusionOk="0">
                  <a:moveTo>
                    <a:pt x="11314" y="594"/>
                  </a:moveTo>
                  <a:lnTo>
                    <a:pt x="0" y="0"/>
                  </a:lnTo>
                  <a:cubicBezTo>
                    <a:pt x="0" y="0"/>
                    <a:pt x="10284" y="5549"/>
                    <a:pt x="10284" y="11495"/>
                  </a:cubicBezTo>
                  <a:cubicBezTo>
                    <a:pt x="10284" y="17438"/>
                    <a:pt x="9772" y="20013"/>
                    <a:pt x="9772" y="20013"/>
                  </a:cubicBezTo>
                  <a:lnTo>
                    <a:pt x="18772" y="21600"/>
                  </a:lnTo>
                  <a:cubicBezTo>
                    <a:pt x="18772" y="21600"/>
                    <a:pt x="21600" y="15655"/>
                    <a:pt x="19026" y="9907"/>
                  </a:cubicBezTo>
                  <a:cubicBezTo>
                    <a:pt x="16457" y="4162"/>
                    <a:pt x="13629" y="2575"/>
                    <a:pt x="11314" y="59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kumimoji="0" sz="3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2042250" y="3467588"/>
              <a:ext cx="34852" cy="95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79" y="0"/>
                  </a:moveTo>
                  <a:cubicBezTo>
                    <a:pt x="6479" y="0"/>
                    <a:pt x="2878" y="12381"/>
                    <a:pt x="1439" y="16334"/>
                  </a:cubicBezTo>
                  <a:cubicBezTo>
                    <a:pt x="0" y="20286"/>
                    <a:pt x="0" y="21600"/>
                    <a:pt x="0" y="21600"/>
                  </a:cubicBezTo>
                  <a:lnTo>
                    <a:pt x="21600" y="20286"/>
                  </a:lnTo>
                  <a:cubicBezTo>
                    <a:pt x="21600" y="20286"/>
                    <a:pt x="16556" y="10275"/>
                    <a:pt x="64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kumimoji="0" sz="3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1244372" y="1786505"/>
            <a:ext cx="6115441" cy="3775900"/>
            <a:chOff x="2885774" y="1805828"/>
            <a:chExt cx="6115441" cy="3775900"/>
          </a:xfrm>
        </p:grpSpPr>
        <p:cxnSp>
          <p:nvCxnSpPr>
            <p:cNvPr id="20" name="出自【趣你的PPT】(微信:qunideppt)：最优质的PPT资源库"/>
            <p:cNvCxnSpPr/>
            <p:nvPr/>
          </p:nvCxnSpPr>
          <p:spPr>
            <a:xfrm>
              <a:off x="7019200" y="2348070"/>
              <a:ext cx="1982015" cy="862750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21" name="出自【趣你的PPT】(微信:qunideppt)：最优质的PPT资源库"/>
            <p:cNvCxnSpPr/>
            <p:nvPr/>
          </p:nvCxnSpPr>
          <p:spPr>
            <a:xfrm flipV="1">
              <a:off x="7019200" y="4223494"/>
              <a:ext cx="1982015" cy="862750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22" name="出自【趣你的PPT】(微信:qunideppt)：最优质的PPT资源库"/>
            <p:cNvCxnSpPr/>
            <p:nvPr/>
          </p:nvCxnSpPr>
          <p:spPr>
            <a:xfrm>
              <a:off x="7019200" y="3726042"/>
              <a:ext cx="1982015" cy="1967"/>
            </a:xfrm>
            <a:prstGeom prst="line">
              <a:avLst/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23" name="出自【趣你的PPT】(微信:qunideppt)：最优质的PPT资源库"/>
            <p:cNvCxnSpPr/>
            <p:nvPr/>
          </p:nvCxnSpPr>
          <p:spPr>
            <a:xfrm flipV="1">
              <a:off x="2885774" y="2348068"/>
              <a:ext cx="1396358" cy="1072880"/>
            </a:xfrm>
            <a:prstGeom prst="bentConnector3">
              <a:avLst>
                <a:gd name="adj1" fmla="val -930"/>
              </a:avLst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24" name="出自【趣你的PPT】(微信:qunideppt)：最优质的PPT资源库"/>
            <p:cNvCxnSpPr/>
            <p:nvPr/>
          </p:nvCxnSpPr>
          <p:spPr>
            <a:xfrm>
              <a:off x="2885774" y="4013363"/>
              <a:ext cx="1396358" cy="1072880"/>
            </a:xfrm>
            <a:prstGeom prst="bentConnector3">
              <a:avLst>
                <a:gd name="adj1" fmla="val -930"/>
              </a:avLst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25" name="出自【趣你的PPT】(微信:qunideppt)：最优质的PPT资源库"/>
            <p:cNvCxnSpPr/>
            <p:nvPr/>
          </p:nvCxnSpPr>
          <p:spPr>
            <a:xfrm>
              <a:off x="2885774" y="3728009"/>
              <a:ext cx="1207595" cy="1967"/>
            </a:xfrm>
            <a:prstGeom prst="line">
              <a:avLst/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4282132" y="3140250"/>
              <a:ext cx="3390588" cy="1043560"/>
            </a:xfrm>
            <a:prstGeom prst="roundRect">
              <a:avLst>
                <a:gd name="adj" fmla="val 10132"/>
              </a:avLst>
            </a:prstGeom>
            <a:solidFill>
              <a:srgbClr val="63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4296111" y="1805828"/>
              <a:ext cx="3376609" cy="1052713"/>
            </a:xfrm>
            <a:prstGeom prst="roundRect">
              <a:avLst>
                <a:gd name="adj" fmla="val 10132"/>
              </a:avLst>
            </a:prstGeom>
            <a:solidFill>
              <a:srgbClr val="63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4282132" y="4474674"/>
              <a:ext cx="3390588" cy="1107054"/>
            </a:xfrm>
            <a:prstGeom prst="roundRect">
              <a:avLst>
                <a:gd name="adj" fmla="val 10132"/>
              </a:avLst>
            </a:prstGeom>
            <a:solidFill>
              <a:srgbClr val="63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4361427" y="2062164"/>
              <a:ext cx="3325272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Compositionality</a:t>
              </a:r>
              <a:endPara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5085533" y="3392345"/>
              <a:ext cx="2338080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Causality</a:t>
              </a: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4299899" y="4757298"/>
              <a:ext cx="3442584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Learning to learn</a:t>
              </a:r>
            </a:p>
          </p:txBody>
        </p:sp>
      </p:grpSp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25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1297858"/>
          </a:xfrm>
          <a:prstGeom prst="rect">
            <a:avLst/>
          </a:prstGeom>
          <a:solidFill>
            <a:srgbClr val="5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930779" y="187264"/>
            <a:ext cx="606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Vrinda" panose="020B0502040204020203" pitchFamily="34" charset="0"/>
                <a:sym typeface="Arial" panose="020B0604020202020204" pitchFamily="34" charset="0"/>
              </a:rPr>
              <a:t>CONTENTS</a:t>
            </a:r>
            <a:endParaRPr kumimoji="0" lang="zh-CN" altLang="en-US" sz="5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-1" y="0"/>
            <a:ext cx="2330246" cy="6858000"/>
          </a:xfrm>
          <a:prstGeom prst="rect">
            <a:avLst/>
          </a:prstGeom>
          <a:solidFill>
            <a:srgbClr val="5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Group 2出自【趣你的PPT】(微信:qunideppt)：最优质的PPT资源库"/>
          <p:cNvGrpSpPr/>
          <p:nvPr/>
        </p:nvGrpSpPr>
        <p:grpSpPr>
          <a:xfrm>
            <a:off x="2330247" y="1997566"/>
            <a:ext cx="888425" cy="802749"/>
            <a:chOff x="1800259" y="1657351"/>
            <a:chExt cx="1151079" cy="1040074"/>
          </a:xfrm>
        </p:grpSpPr>
        <p:grpSp>
          <p:nvGrpSpPr>
            <p:cNvPr id="49" name="组合 48"/>
            <p:cNvGrpSpPr/>
            <p:nvPr/>
          </p:nvGrpSpPr>
          <p:grpSpPr>
            <a:xfrm rot="16200000">
              <a:off x="1855762" y="1601848"/>
              <a:ext cx="1040074" cy="1151079"/>
              <a:chOff x="8140437" y="2197080"/>
              <a:chExt cx="1040074" cy="1151079"/>
            </a:xfrm>
          </p:grpSpPr>
          <p:sp>
            <p:nvSpPr>
              <p:cNvPr id="58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2042032" y="2029313"/>
              <a:ext cx="415925" cy="417512"/>
              <a:chOff x="3937000" y="4611688"/>
              <a:chExt cx="415925" cy="417512"/>
            </a:xfrm>
          </p:grpSpPr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35438" y="4611688"/>
                <a:ext cx="217487" cy="219075"/>
              </a:xfrm>
              <a:custGeom>
                <a:avLst/>
                <a:gdLst>
                  <a:gd name="T0" fmla="*/ 96 w 97"/>
                  <a:gd name="T1" fmla="*/ 48 h 97"/>
                  <a:gd name="T2" fmla="*/ 49 w 97"/>
                  <a:gd name="T3" fmla="*/ 97 h 97"/>
                  <a:gd name="T4" fmla="*/ 0 w 97"/>
                  <a:gd name="T5" fmla="*/ 50 h 97"/>
                  <a:gd name="T6" fmla="*/ 47 w 97"/>
                  <a:gd name="T7" fmla="*/ 1 h 97"/>
                  <a:gd name="T8" fmla="*/ 96 w 97"/>
                  <a:gd name="T9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97">
                    <a:moveTo>
                      <a:pt x="96" y="48"/>
                    </a:moveTo>
                    <a:cubicBezTo>
                      <a:pt x="97" y="74"/>
                      <a:pt x="76" y="96"/>
                      <a:pt x="49" y="97"/>
                    </a:cubicBezTo>
                    <a:cubicBezTo>
                      <a:pt x="23" y="97"/>
                      <a:pt x="1" y="76"/>
                      <a:pt x="0" y="50"/>
                    </a:cubicBezTo>
                    <a:cubicBezTo>
                      <a:pt x="0" y="23"/>
                      <a:pt x="21" y="1"/>
                      <a:pt x="47" y="1"/>
                    </a:cubicBezTo>
                    <a:cubicBezTo>
                      <a:pt x="74" y="0"/>
                      <a:pt x="96" y="21"/>
                      <a:pt x="96" y="48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171950" y="4722813"/>
                <a:ext cx="71438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243388" y="4651375"/>
                <a:ext cx="0" cy="71438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37000" y="4614863"/>
                <a:ext cx="414338" cy="414337"/>
              </a:xfrm>
              <a:custGeom>
                <a:avLst/>
                <a:gdLst>
                  <a:gd name="T0" fmla="*/ 118 w 184"/>
                  <a:gd name="T1" fmla="*/ 3 h 184"/>
                  <a:gd name="T2" fmla="*/ 92 w 184"/>
                  <a:gd name="T3" fmla="*/ 0 h 184"/>
                  <a:gd name="T4" fmla="*/ 0 w 184"/>
                  <a:gd name="T5" fmla="*/ 92 h 184"/>
                  <a:gd name="T6" fmla="*/ 92 w 184"/>
                  <a:gd name="T7" fmla="*/ 184 h 184"/>
                  <a:gd name="T8" fmla="*/ 184 w 184"/>
                  <a:gd name="T9" fmla="*/ 92 h 184"/>
                  <a:gd name="T10" fmla="*/ 181 w 184"/>
                  <a:gd name="T11" fmla="*/ 66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184">
                    <a:moveTo>
                      <a:pt x="118" y="3"/>
                    </a:moveTo>
                    <a:cubicBezTo>
                      <a:pt x="110" y="1"/>
                      <a:pt x="101" y="0"/>
                      <a:pt x="92" y="0"/>
                    </a:cubicBez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83"/>
                      <a:pt x="183" y="74"/>
                      <a:pt x="181" y="66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00500" y="4668838"/>
                <a:ext cx="142875" cy="195262"/>
              </a:xfrm>
              <a:custGeom>
                <a:avLst/>
                <a:gdLst>
                  <a:gd name="T0" fmla="*/ 63 w 64"/>
                  <a:gd name="T1" fmla="*/ 8 h 87"/>
                  <a:gd name="T2" fmla="*/ 43 w 64"/>
                  <a:gd name="T3" fmla="*/ 3 h 87"/>
                  <a:gd name="T4" fmla="*/ 6 w 64"/>
                  <a:gd name="T5" fmla="*/ 14 h 87"/>
                  <a:gd name="T6" fmla="*/ 8 w 64"/>
                  <a:gd name="T7" fmla="*/ 33 h 87"/>
                  <a:gd name="T8" fmla="*/ 29 w 64"/>
                  <a:gd name="T9" fmla="*/ 74 h 87"/>
                  <a:gd name="T10" fmla="*/ 57 w 64"/>
                  <a:gd name="T11" fmla="*/ 85 h 87"/>
                  <a:gd name="T12" fmla="*/ 54 w 64"/>
                  <a:gd name="T13" fmla="*/ 81 h 87"/>
                  <a:gd name="T14" fmla="*/ 48 w 64"/>
                  <a:gd name="T15" fmla="*/ 76 h 87"/>
                  <a:gd name="T16" fmla="*/ 45 w 64"/>
                  <a:gd name="T17" fmla="*/ 67 h 87"/>
                  <a:gd name="T18" fmla="*/ 36 w 64"/>
                  <a:gd name="T19" fmla="*/ 64 h 87"/>
                  <a:gd name="T20" fmla="*/ 45 w 64"/>
                  <a:gd name="T21" fmla="*/ 52 h 87"/>
                  <a:gd name="T22" fmla="*/ 64 w 64"/>
                  <a:gd name="T23" fmla="*/ 4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87">
                    <a:moveTo>
                      <a:pt x="63" y="8"/>
                    </a:moveTo>
                    <a:cubicBezTo>
                      <a:pt x="56" y="5"/>
                      <a:pt x="48" y="4"/>
                      <a:pt x="43" y="3"/>
                    </a:cubicBezTo>
                    <a:cubicBezTo>
                      <a:pt x="25" y="0"/>
                      <a:pt x="0" y="7"/>
                      <a:pt x="6" y="14"/>
                    </a:cubicBezTo>
                    <a:cubicBezTo>
                      <a:pt x="12" y="20"/>
                      <a:pt x="9" y="30"/>
                      <a:pt x="8" y="33"/>
                    </a:cubicBezTo>
                    <a:cubicBezTo>
                      <a:pt x="4" y="44"/>
                      <a:pt x="7" y="61"/>
                      <a:pt x="29" y="74"/>
                    </a:cubicBezTo>
                    <a:cubicBezTo>
                      <a:pt x="51" y="86"/>
                      <a:pt x="55" y="83"/>
                      <a:pt x="57" y="85"/>
                    </a:cubicBezTo>
                    <a:cubicBezTo>
                      <a:pt x="59" y="87"/>
                      <a:pt x="53" y="87"/>
                      <a:pt x="54" y="81"/>
                    </a:cubicBezTo>
                    <a:cubicBezTo>
                      <a:pt x="55" y="75"/>
                      <a:pt x="51" y="76"/>
                      <a:pt x="48" y="76"/>
                    </a:cubicBezTo>
                    <a:cubicBezTo>
                      <a:pt x="45" y="76"/>
                      <a:pt x="44" y="70"/>
                      <a:pt x="45" y="67"/>
                    </a:cubicBezTo>
                    <a:cubicBezTo>
                      <a:pt x="46" y="63"/>
                      <a:pt x="41" y="71"/>
                      <a:pt x="36" y="64"/>
                    </a:cubicBezTo>
                    <a:cubicBezTo>
                      <a:pt x="32" y="56"/>
                      <a:pt x="39" y="50"/>
                      <a:pt x="45" y="52"/>
                    </a:cubicBezTo>
                    <a:cubicBezTo>
                      <a:pt x="57" y="56"/>
                      <a:pt x="59" y="49"/>
                      <a:pt x="64" y="42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14800" y="4819650"/>
                <a:ext cx="163513" cy="190500"/>
              </a:xfrm>
              <a:custGeom>
                <a:avLst/>
                <a:gdLst>
                  <a:gd name="T0" fmla="*/ 12 w 73"/>
                  <a:gd name="T1" fmla="*/ 32 h 85"/>
                  <a:gd name="T2" fmla="*/ 12 w 73"/>
                  <a:gd name="T3" fmla="*/ 45 h 85"/>
                  <a:gd name="T4" fmla="*/ 25 w 73"/>
                  <a:gd name="T5" fmla="*/ 58 h 85"/>
                  <a:gd name="T6" fmla="*/ 19 w 73"/>
                  <a:gd name="T7" fmla="*/ 80 h 85"/>
                  <a:gd name="T8" fmla="*/ 45 w 73"/>
                  <a:gd name="T9" fmla="*/ 66 h 85"/>
                  <a:gd name="T10" fmla="*/ 66 w 73"/>
                  <a:gd name="T11" fmla="*/ 37 h 85"/>
                  <a:gd name="T12" fmla="*/ 54 w 73"/>
                  <a:gd name="T13" fmla="*/ 24 h 85"/>
                  <a:gd name="T14" fmla="*/ 24 w 73"/>
                  <a:gd name="T15" fmla="*/ 11 h 85"/>
                  <a:gd name="T16" fmla="*/ 12 w 73"/>
                  <a:gd name="T17" fmla="*/ 3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85">
                    <a:moveTo>
                      <a:pt x="12" y="32"/>
                    </a:moveTo>
                    <a:cubicBezTo>
                      <a:pt x="10" y="43"/>
                      <a:pt x="0" y="34"/>
                      <a:pt x="12" y="45"/>
                    </a:cubicBezTo>
                    <a:cubicBezTo>
                      <a:pt x="23" y="56"/>
                      <a:pt x="26" y="33"/>
                      <a:pt x="25" y="58"/>
                    </a:cubicBezTo>
                    <a:cubicBezTo>
                      <a:pt x="23" y="83"/>
                      <a:pt x="2" y="85"/>
                      <a:pt x="19" y="80"/>
                    </a:cubicBezTo>
                    <a:cubicBezTo>
                      <a:pt x="36" y="74"/>
                      <a:pt x="33" y="79"/>
                      <a:pt x="45" y="66"/>
                    </a:cubicBezTo>
                    <a:cubicBezTo>
                      <a:pt x="58" y="54"/>
                      <a:pt x="60" y="47"/>
                      <a:pt x="66" y="37"/>
                    </a:cubicBezTo>
                    <a:cubicBezTo>
                      <a:pt x="73" y="27"/>
                      <a:pt x="62" y="31"/>
                      <a:pt x="54" y="24"/>
                    </a:cubicBezTo>
                    <a:cubicBezTo>
                      <a:pt x="47" y="17"/>
                      <a:pt x="34" y="0"/>
                      <a:pt x="24" y="11"/>
                    </a:cubicBezTo>
                    <a:cubicBezTo>
                      <a:pt x="14" y="21"/>
                      <a:pt x="12" y="32"/>
                      <a:pt x="12" y="32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97363" y="4794250"/>
                <a:ext cx="47625" cy="96838"/>
              </a:xfrm>
              <a:custGeom>
                <a:avLst/>
                <a:gdLst>
                  <a:gd name="T0" fmla="*/ 13 w 21"/>
                  <a:gd name="T1" fmla="*/ 0 h 43"/>
                  <a:gd name="T2" fmla="*/ 12 w 21"/>
                  <a:gd name="T3" fmla="*/ 5 h 43"/>
                  <a:gd name="T4" fmla="*/ 10 w 21"/>
                  <a:gd name="T5" fmla="*/ 35 h 43"/>
                  <a:gd name="T6" fmla="*/ 21 w 21"/>
                  <a:gd name="T7" fmla="*/ 3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43">
                    <a:moveTo>
                      <a:pt x="13" y="0"/>
                    </a:moveTo>
                    <a:cubicBezTo>
                      <a:pt x="14" y="2"/>
                      <a:pt x="13" y="2"/>
                      <a:pt x="12" y="5"/>
                    </a:cubicBezTo>
                    <a:cubicBezTo>
                      <a:pt x="8" y="14"/>
                      <a:pt x="0" y="27"/>
                      <a:pt x="10" y="35"/>
                    </a:cubicBezTo>
                    <a:cubicBezTo>
                      <a:pt x="19" y="43"/>
                      <a:pt x="21" y="37"/>
                      <a:pt x="21" y="37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1" name="出自【趣你的PPT】(微信:qunideppt)：最优质的PPT资源库"/>
          <p:cNvSpPr/>
          <p:nvPr/>
        </p:nvSpPr>
        <p:spPr>
          <a:xfrm>
            <a:off x="3602284" y="2056707"/>
            <a:ext cx="5063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</p:txBody>
      </p:sp>
      <p:grpSp>
        <p:nvGrpSpPr>
          <p:cNvPr id="62" name="Group 17出自【趣你的PPT】(微信:qunideppt)：最优质的PPT资源库"/>
          <p:cNvGrpSpPr/>
          <p:nvPr/>
        </p:nvGrpSpPr>
        <p:grpSpPr>
          <a:xfrm>
            <a:off x="2330247" y="2909274"/>
            <a:ext cx="888425" cy="802749"/>
            <a:chOff x="2348260" y="2444542"/>
            <a:chExt cx="888425" cy="802749"/>
          </a:xfrm>
        </p:grpSpPr>
        <p:grpSp>
          <p:nvGrpSpPr>
            <p:cNvPr id="63" name="组合 62"/>
            <p:cNvGrpSpPr/>
            <p:nvPr/>
          </p:nvGrpSpPr>
          <p:grpSpPr>
            <a:xfrm rot="16200000">
              <a:off x="2391098" y="2401704"/>
              <a:ext cx="802749" cy="888425"/>
              <a:chOff x="8140437" y="2197080"/>
              <a:chExt cx="1040074" cy="1151079"/>
            </a:xfrm>
            <a:solidFill>
              <a:srgbClr val="FFC000"/>
            </a:solidFill>
          </p:grpSpPr>
          <p:sp>
            <p:nvSpPr>
              <p:cNvPr id="69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2538912" y="2763162"/>
              <a:ext cx="305888" cy="305888"/>
              <a:chOff x="1811338" y="4614863"/>
              <a:chExt cx="414337" cy="414337"/>
            </a:xfrm>
          </p:grpSpPr>
          <p:sp>
            <p:nvSpPr>
              <p:cNvPr id="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4614863"/>
                <a:ext cx="414337" cy="414337"/>
              </a:xfrm>
              <a:custGeom>
                <a:avLst/>
                <a:gdLst>
                  <a:gd name="T0" fmla="*/ 152 w 436"/>
                  <a:gd name="T1" fmla="*/ 0 h 435"/>
                  <a:gd name="T2" fmla="*/ 0 w 436"/>
                  <a:gd name="T3" fmla="*/ 38 h 435"/>
                  <a:gd name="T4" fmla="*/ 0 w 436"/>
                  <a:gd name="T5" fmla="*/ 397 h 435"/>
                  <a:gd name="T6" fmla="*/ 152 w 436"/>
                  <a:gd name="T7" fmla="*/ 359 h 435"/>
                  <a:gd name="T8" fmla="*/ 284 w 436"/>
                  <a:gd name="T9" fmla="*/ 435 h 435"/>
                  <a:gd name="T10" fmla="*/ 436 w 436"/>
                  <a:gd name="T11" fmla="*/ 397 h 435"/>
                  <a:gd name="T12" fmla="*/ 436 w 436"/>
                  <a:gd name="T13" fmla="*/ 38 h 435"/>
                  <a:gd name="T14" fmla="*/ 284 w 436"/>
                  <a:gd name="T15" fmla="*/ 76 h 435"/>
                  <a:gd name="T16" fmla="*/ 152 w 436"/>
                  <a:gd name="T17" fmla="*/ 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6" h="435">
                    <a:moveTo>
                      <a:pt x="152" y="0"/>
                    </a:moveTo>
                    <a:lnTo>
                      <a:pt x="0" y="38"/>
                    </a:lnTo>
                    <a:lnTo>
                      <a:pt x="0" y="397"/>
                    </a:lnTo>
                    <a:lnTo>
                      <a:pt x="152" y="359"/>
                    </a:lnTo>
                    <a:lnTo>
                      <a:pt x="284" y="435"/>
                    </a:lnTo>
                    <a:lnTo>
                      <a:pt x="436" y="397"/>
                    </a:lnTo>
                    <a:lnTo>
                      <a:pt x="436" y="38"/>
                    </a:lnTo>
                    <a:lnTo>
                      <a:pt x="284" y="76"/>
                    </a:lnTo>
                    <a:lnTo>
                      <a:pt x="152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2081213" y="46863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81213" y="4686300"/>
                <a:ext cx="0" cy="34290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1955800" y="4614863"/>
                <a:ext cx="0" cy="3413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2" name="出自【趣你的PPT】(微信:qunideppt)：最优质的PPT资源库"/>
          <p:cNvSpPr/>
          <p:nvPr/>
        </p:nvSpPr>
        <p:spPr>
          <a:xfrm>
            <a:off x="3620775" y="3021593"/>
            <a:ext cx="5806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One-shot Classification</a:t>
            </a:r>
          </a:p>
        </p:txBody>
      </p:sp>
      <p:grpSp>
        <p:nvGrpSpPr>
          <p:cNvPr id="73" name="Group 28出自【趣你的PPT】(微信:qunideppt)：最优质的PPT资源库"/>
          <p:cNvGrpSpPr/>
          <p:nvPr/>
        </p:nvGrpSpPr>
        <p:grpSpPr>
          <a:xfrm>
            <a:off x="2330247" y="3810822"/>
            <a:ext cx="888425" cy="802749"/>
            <a:chOff x="2348260" y="3356250"/>
            <a:chExt cx="888425" cy="802749"/>
          </a:xfrm>
        </p:grpSpPr>
        <p:grpSp>
          <p:nvGrpSpPr>
            <p:cNvPr id="74" name="组合 73"/>
            <p:cNvGrpSpPr/>
            <p:nvPr/>
          </p:nvGrpSpPr>
          <p:grpSpPr>
            <a:xfrm rot="16200000">
              <a:off x="2391098" y="3313412"/>
              <a:ext cx="802749" cy="888425"/>
              <a:chOff x="8140437" y="2197080"/>
              <a:chExt cx="1040074" cy="1151079"/>
            </a:xfrm>
            <a:solidFill>
              <a:srgbClr val="16A086"/>
            </a:solidFill>
          </p:grpSpPr>
          <p:sp>
            <p:nvSpPr>
              <p:cNvPr id="82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2510145" y="3630015"/>
              <a:ext cx="407226" cy="407227"/>
              <a:chOff x="1811338" y="5676900"/>
              <a:chExt cx="414337" cy="414338"/>
            </a:xfrm>
          </p:grpSpPr>
          <p:sp>
            <p:nvSpPr>
              <p:cNvPr id="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676900"/>
                <a:ext cx="52387" cy="44450"/>
              </a:xfrm>
              <a:custGeom>
                <a:avLst/>
                <a:gdLst>
                  <a:gd name="T0" fmla="*/ 24 w 24"/>
                  <a:gd name="T1" fmla="*/ 20 h 20"/>
                  <a:gd name="T2" fmla="*/ 24 w 24"/>
                  <a:gd name="T3" fmla="*/ 12 h 20"/>
                  <a:gd name="T4" fmla="*/ 12 w 24"/>
                  <a:gd name="T5" fmla="*/ 0 h 20"/>
                  <a:gd name="T6" fmla="*/ 0 w 24"/>
                  <a:gd name="T7" fmla="*/ 12 h 20"/>
                  <a:gd name="T8" fmla="*/ 0 w 2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0">
                    <a:moveTo>
                      <a:pt x="24" y="20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1992313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44700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946775"/>
                <a:ext cx="52387" cy="144463"/>
              </a:xfrm>
              <a:custGeom>
                <a:avLst/>
                <a:gdLst>
                  <a:gd name="T0" fmla="*/ 0 w 56"/>
                  <a:gd name="T1" fmla="*/ 0 h 152"/>
                  <a:gd name="T2" fmla="*/ 0 w 56"/>
                  <a:gd name="T3" fmla="*/ 152 h 152"/>
                  <a:gd name="T4" fmla="*/ 56 w 56"/>
                  <a:gd name="T5" fmla="*/ 152 h 152"/>
                  <a:gd name="T6" fmla="*/ 56 w 56"/>
                  <a:gd name="T7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52">
                    <a:moveTo>
                      <a:pt x="0" y="0"/>
                    </a:moveTo>
                    <a:lnTo>
                      <a:pt x="0" y="152"/>
                    </a:lnTo>
                    <a:lnTo>
                      <a:pt x="56" y="152"/>
                    </a:lnTo>
                    <a:lnTo>
                      <a:pt x="56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47850" y="5730875"/>
                <a:ext cx="377825" cy="90488"/>
              </a:xfrm>
              <a:custGeom>
                <a:avLst/>
                <a:gdLst>
                  <a:gd name="T0" fmla="*/ 327 w 398"/>
                  <a:gd name="T1" fmla="*/ 95 h 95"/>
                  <a:gd name="T2" fmla="*/ 0 w 398"/>
                  <a:gd name="T3" fmla="*/ 95 h 95"/>
                  <a:gd name="T4" fmla="*/ 19 w 398"/>
                  <a:gd name="T5" fmla="*/ 47 h 95"/>
                  <a:gd name="T6" fmla="*/ 0 w 398"/>
                  <a:gd name="T7" fmla="*/ 0 h 95"/>
                  <a:gd name="T8" fmla="*/ 327 w 398"/>
                  <a:gd name="T9" fmla="*/ 0 h 95"/>
                  <a:gd name="T10" fmla="*/ 398 w 398"/>
                  <a:gd name="T11" fmla="*/ 47 h 95"/>
                  <a:gd name="T12" fmla="*/ 327 w 398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5">
                    <a:moveTo>
                      <a:pt x="327" y="95"/>
                    </a:moveTo>
                    <a:lnTo>
                      <a:pt x="0" y="95"/>
                    </a:lnTo>
                    <a:lnTo>
                      <a:pt x="19" y="47"/>
                    </a:lnTo>
                    <a:lnTo>
                      <a:pt x="0" y="0"/>
                    </a:lnTo>
                    <a:lnTo>
                      <a:pt x="327" y="0"/>
                    </a:lnTo>
                    <a:lnTo>
                      <a:pt x="398" y="47"/>
                    </a:lnTo>
                    <a:lnTo>
                      <a:pt x="327" y="95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5857875"/>
                <a:ext cx="377825" cy="88900"/>
              </a:xfrm>
              <a:custGeom>
                <a:avLst/>
                <a:gdLst>
                  <a:gd name="T0" fmla="*/ 71 w 398"/>
                  <a:gd name="T1" fmla="*/ 0 h 94"/>
                  <a:gd name="T2" fmla="*/ 398 w 398"/>
                  <a:gd name="T3" fmla="*/ 0 h 94"/>
                  <a:gd name="T4" fmla="*/ 379 w 398"/>
                  <a:gd name="T5" fmla="*/ 47 h 94"/>
                  <a:gd name="T6" fmla="*/ 398 w 398"/>
                  <a:gd name="T7" fmla="*/ 94 h 94"/>
                  <a:gd name="T8" fmla="*/ 71 w 398"/>
                  <a:gd name="T9" fmla="*/ 94 h 94"/>
                  <a:gd name="T10" fmla="*/ 0 w 398"/>
                  <a:gd name="T11" fmla="*/ 47 h 94"/>
                  <a:gd name="T12" fmla="*/ 71 w 398"/>
                  <a:gd name="T1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4">
                    <a:moveTo>
                      <a:pt x="71" y="0"/>
                    </a:moveTo>
                    <a:lnTo>
                      <a:pt x="398" y="0"/>
                    </a:lnTo>
                    <a:lnTo>
                      <a:pt x="379" y="47"/>
                    </a:lnTo>
                    <a:lnTo>
                      <a:pt x="398" y="94"/>
                    </a:lnTo>
                    <a:lnTo>
                      <a:pt x="71" y="94"/>
                    </a:lnTo>
                    <a:lnTo>
                      <a:pt x="0" y="47"/>
                    </a:lnTo>
                    <a:lnTo>
                      <a:pt x="71" y="0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5" name="Group 41出自【趣你的PPT】(微信:qunideppt)：最优质的PPT资源库"/>
          <p:cNvGrpSpPr/>
          <p:nvPr/>
        </p:nvGrpSpPr>
        <p:grpSpPr>
          <a:xfrm>
            <a:off x="2330245" y="4783501"/>
            <a:ext cx="888425" cy="802749"/>
            <a:chOff x="2348260" y="4267958"/>
            <a:chExt cx="888425" cy="802749"/>
          </a:xfrm>
        </p:grpSpPr>
        <p:grpSp>
          <p:nvGrpSpPr>
            <p:cNvPr id="86" name="组合 85"/>
            <p:cNvGrpSpPr/>
            <p:nvPr/>
          </p:nvGrpSpPr>
          <p:grpSpPr>
            <a:xfrm rot="16200000">
              <a:off x="2391098" y="4225120"/>
              <a:ext cx="802749" cy="888425"/>
              <a:chOff x="8140437" y="2197080"/>
              <a:chExt cx="1040074" cy="1151079"/>
            </a:xfrm>
            <a:solidFill>
              <a:srgbClr val="92D050"/>
            </a:solidFill>
          </p:grpSpPr>
          <p:sp>
            <p:nvSpPr>
              <p:cNvPr id="95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2539756" y="4605863"/>
              <a:ext cx="343931" cy="284004"/>
              <a:chOff x="5005388" y="1436688"/>
              <a:chExt cx="419100" cy="346075"/>
            </a:xfrm>
          </p:grpSpPr>
          <p:sp>
            <p:nvSpPr>
              <p:cNvPr id="8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005388" y="1436688"/>
                <a:ext cx="419100" cy="346075"/>
              </a:xfrm>
              <a:prstGeom prst="rect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H="1">
                <a:off x="5222875" y="1709738"/>
                <a:ext cx="92075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05388" y="1509713"/>
                <a:ext cx="41910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41900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78413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114925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4925" y="1582738"/>
                <a:ext cx="53975" cy="127000"/>
              </a:xfrm>
              <a:custGeom>
                <a:avLst/>
                <a:gdLst>
                  <a:gd name="T0" fmla="*/ 0 w 56"/>
                  <a:gd name="T1" fmla="*/ 0 h 133"/>
                  <a:gd name="T2" fmla="*/ 56 w 56"/>
                  <a:gd name="T3" fmla="*/ 66 h 133"/>
                  <a:gd name="T4" fmla="*/ 0 w 56"/>
                  <a:gd name="T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3">
                    <a:moveTo>
                      <a:pt x="0" y="0"/>
                    </a:moveTo>
                    <a:lnTo>
                      <a:pt x="56" y="66"/>
                    </a:lnTo>
                    <a:lnTo>
                      <a:pt x="0" y="133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8" name="出自【趣你的PPT】(微信:qunideppt)：最优质的PPT资源库"/>
          <p:cNvSpPr/>
          <p:nvPr/>
        </p:nvSpPr>
        <p:spPr>
          <a:xfrm>
            <a:off x="3620774" y="4839680"/>
            <a:ext cx="5806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Bayesian Program Learning</a:t>
            </a:r>
          </a:p>
        </p:txBody>
      </p:sp>
      <p:sp>
        <p:nvSpPr>
          <p:cNvPr id="99" name="出自【趣你的PPT】(微信:qunideppt)：最优质的PPT资源库"/>
          <p:cNvSpPr/>
          <p:nvPr/>
        </p:nvSpPr>
        <p:spPr>
          <a:xfrm>
            <a:off x="3628674" y="3865187"/>
            <a:ext cx="5806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Visual Turing Test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00" name="出自【趣你的PPT】(微信:qunideppt)：最优质的PPT资源库">
            <a:extLst>
              <a:ext uri="{FF2B5EF4-FFF2-40B4-BE49-F238E27FC236}">
                <a16:creationId xmlns:a16="http://schemas.microsoft.com/office/drawing/2014/main" id="{24B216FD-A216-47A4-B875-031C99C6E8AA}"/>
              </a:ext>
            </a:extLst>
          </p:cNvPr>
          <p:cNvSpPr/>
          <p:nvPr/>
        </p:nvSpPr>
        <p:spPr>
          <a:xfrm>
            <a:off x="3602284" y="5771575"/>
            <a:ext cx="5806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Few-shot Learning</a:t>
            </a:r>
          </a:p>
        </p:txBody>
      </p:sp>
      <p:grpSp>
        <p:nvGrpSpPr>
          <p:cNvPr id="101" name="Group 17出自【趣你的PPT】(微信:qunideppt)：最优质的PPT资源库">
            <a:extLst>
              <a:ext uri="{FF2B5EF4-FFF2-40B4-BE49-F238E27FC236}">
                <a16:creationId xmlns:a16="http://schemas.microsoft.com/office/drawing/2014/main" id="{2C98E55E-E562-423B-803D-2AC52B275ED5}"/>
              </a:ext>
            </a:extLst>
          </p:cNvPr>
          <p:cNvGrpSpPr/>
          <p:nvPr/>
        </p:nvGrpSpPr>
        <p:grpSpPr>
          <a:xfrm>
            <a:off x="2330245" y="5736163"/>
            <a:ext cx="888425" cy="802749"/>
            <a:chOff x="2348260" y="2444542"/>
            <a:chExt cx="888425" cy="802749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989951C-7D2F-48BE-A68C-2B7959A84806}"/>
                </a:ext>
              </a:extLst>
            </p:cNvPr>
            <p:cNvGrpSpPr/>
            <p:nvPr/>
          </p:nvGrpSpPr>
          <p:grpSpPr>
            <a:xfrm rot="16200000">
              <a:off x="2391098" y="2401704"/>
              <a:ext cx="802749" cy="888425"/>
              <a:chOff x="8140437" y="2197080"/>
              <a:chExt cx="1040074" cy="1151079"/>
            </a:xfrm>
            <a:solidFill>
              <a:srgbClr val="FFC000"/>
            </a:solidFill>
          </p:grpSpPr>
          <p:sp>
            <p:nvSpPr>
              <p:cNvPr id="108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42D0439B-6E76-4532-9CA7-240A3DFAA510}"/>
                  </a:ext>
                </a:extLst>
              </p:cNvPr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EC5380AF-78E6-4E00-8F0B-58C0AA7DC3FF}"/>
                  </a:ext>
                </a:extLst>
              </p:cNvPr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1C899F67-7E8F-444C-A58F-513E5E210567}"/>
                  </a:ext>
                </a:extLst>
              </p:cNvPr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6713D160-9A4E-4256-9B08-9F55AFA039EF}"/>
                </a:ext>
              </a:extLst>
            </p:cNvPr>
            <p:cNvGrpSpPr/>
            <p:nvPr/>
          </p:nvGrpSpPr>
          <p:grpSpPr>
            <a:xfrm>
              <a:off x="2538912" y="2763162"/>
              <a:ext cx="305888" cy="305888"/>
              <a:chOff x="1811338" y="4614863"/>
              <a:chExt cx="414337" cy="414337"/>
            </a:xfrm>
          </p:grpSpPr>
          <p:sp>
            <p:nvSpPr>
              <p:cNvPr id="104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8E21B1D0-373D-42B7-8B09-F9AD17AB0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1338" y="4614863"/>
                <a:ext cx="414337" cy="414337"/>
              </a:xfrm>
              <a:custGeom>
                <a:avLst/>
                <a:gdLst>
                  <a:gd name="T0" fmla="*/ 152 w 436"/>
                  <a:gd name="T1" fmla="*/ 0 h 435"/>
                  <a:gd name="T2" fmla="*/ 0 w 436"/>
                  <a:gd name="T3" fmla="*/ 38 h 435"/>
                  <a:gd name="T4" fmla="*/ 0 w 436"/>
                  <a:gd name="T5" fmla="*/ 397 h 435"/>
                  <a:gd name="T6" fmla="*/ 152 w 436"/>
                  <a:gd name="T7" fmla="*/ 359 h 435"/>
                  <a:gd name="T8" fmla="*/ 284 w 436"/>
                  <a:gd name="T9" fmla="*/ 435 h 435"/>
                  <a:gd name="T10" fmla="*/ 436 w 436"/>
                  <a:gd name="T11" fmla="*/ 397 h 435"/>
                  <a:gd name="T12" fmla="*/ 436 w 436"/>
                  <a:gd name="T13" fmla="*/ 38 h 435"/>
                  <a:gd name="T14" fmla="*/ 284 w 436"/>
                  <a:gd name="T15" fmla="*/ 76 h 435"/>
                  <a:gd name="T16" fmla="*/ 152 w 436"/>
                  <a:gd name="T17" fmla="*/ 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6" h="435">
                    <a:moveTo>
                      <a:pt x="152" y="0"/>
                    </a:moveTo>
                    <a:lnTo>
                      <a:pt x="0" y="38"/>
                    </a:lnTo>
                    <a:lnTo>
                      <a:pt x="0" y="397"/>
                    </a:lnTo>
                    <a:lnTo>
                      <a:pt x="152" y="359"/>
                    </a:lnTo>
                    <a:lnTo>
                      <a:pt x="284" y="435"/>
                    </a:lnTo>
                    <a:lnTo>
                      <a:pt x="436" y="397"/>
                    </a:lnTo>
                    <a:lnTo>
                      <a:pt x="436" y="38"/>
                    </a:lnTo>
                    <a:lnTo>
                      <a:pt x="284" y="76"/>
                    </a:lnTo>
                    <a:lnTo>
                      <a:pt x="152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9AFA545D-45C6-4BD9-AB7A-6D30BB13A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81213" y="46863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D4A94379-7F99-414D-8259-2A3DBFBB93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1213" y="4686300"/>
                <a:ext cx="0" cy="34290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34C410F0-A6B4-4E19-84AE-1702F7FC0F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800" y="4614863"/>
                <a:ext cx="0" cy="3413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174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2" grpId="0"/>
      <p:bldP spid="98" grpId="0"/>
      <p:bldP spid="99" grpId="0"/>
      <p:bldP spid="10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55" y="12006"/>
            <a:ext cx="6769245" cy="6845994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3" y="4379596"/>
            <a:ext cx="4819505" cy="215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类别层符号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67" y="1352084"/>
            <a:ext cx="10248829" cy="215311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97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类别层符号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86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符号层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2" y="1375199"/>
            <a:ext cx="10152471" cy="3416934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74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图片层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3202"/>
            <a:ext cx="10659533" cy="2901485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71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-162232" y="2980795"/>
            <a:ext cx="259673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 Concepts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317" y="0"/>
            <a:ext cx="9890683" cy="6858000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23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35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65798" y="275496"/>
            <a:ext cx="3259393" cy="755887"/>
            <a:chOff x="-3229355" y="342970"/>
            <a:chExt cx="4788310" cy="755887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-3229355" y="342970"/>
              <a:ext cx="4788310" cy="755887"/>
            </a:xfrm>
            <a:prstGeom prst="rect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-2958968" y="342970"/>
              <a:ext cx="4247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4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Type-level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5007"/>
            <a:ext cx="5073472" cy="2668309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2071" r="34686" b="53590"/>
          <a:stretch/>
        </p:blipFill>
        <p:spPr>
          <a:xfrm>
            <a:off x="3296870" y="0"/>
            <a:ext cx="8895130" cy="3436374"/>
          </a:xfrm>
          <a:prstGeom prst="rect">
            <a:avLst/>
          </a:prstGeom>
          <a:effectLst>
            <a:softEdge rad="1270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486401" y="3716594"/>
                <a:ext cx="6312309" cy="2947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A character type: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altLang="zh-CN" sz="2400" b="0" dirty="0"/>
                  <a:t> is the number of strokes.</a:t>
                </a:r>
              </a:p>
              <a:p>
                <a:r>
                  <a:rPr lang="en-US" altLang="zh-CN" sz="2400" dirty="0"/>
                  <a:t>S=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sub>
                        </m:sSub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sz="2400" b="0" dirty="0"/>
                  <a:t> is the strokes.</a:t>
                </a:r>
              </a:p>
              <a:p>
                <a:r>
                  <a:rPr lang="en-US" altLang="zh-CN" sz="2400" dirty="0"/>
                  <a:t>R={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sub>
                    </m:sSub>
                  </m:oMath>
                </a14:m>
                <a:r>
                  <a:rPr lang="en-US" altLang="zh-CN" sz="2400" b="0" dirty="0"/>
                  <a:t>} is the relations between strokes.</a:t>
                </a:r>
              </a:p>
              <a:p>
                <a:r>
                  <a:rPr lang="en-US" altLang="zh-CN" sz="2400" dirty="0"/>
                  <a:t>The joint distribution: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）</m:t>
                      </m:r>
                      <m:nary>
                        <m:naryPr>
                          <m:chr m:val="∏"/>
                          <m:ctrlP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1" y="3716594"/>
                <a:ext cx="6312309" cy="2947217"/>
              </a:xfrm>
              <a:prstGeom prst="rect">
                <a:avLst/>
              </a:prstGeom>
              <a:blipFill>
                <a:blip r:embed="rId4"/>
                <a:stretch>
                  <a:fillRect l="-1449" t="-1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19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99 -2.96296E-6 L 4.16667E-6 -2.96296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65798" y="275496"/>
            <a:ext cx="3259393" cy="755887"/>
            <a:chOff x="-3229355" y="342970"/>
            <a:chExt cx="4788310" cy="755887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-3229355" y="342970"/>
              <a:ext cx="4788310" cy="755887"/>
            </a:xfrm>
            <a:prstGeom prst="rect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-2958968" y="342970"/>
              <a:ext cx="4247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4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Type-level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2071" r="34686" b="53590"/>
          <a:stretch/>
        </p:blipFill>
        <p:spPr>
          <a:xfrm>
            <a:off x="3296870" y="0"/>
            <a:ext cx="8895130" cy="3436374"/>
          </a:xfrm>
          <a:prstGeom prst="rect">
            <a:avLst/>
          </a:prstGeom>
          <a:effectLst>
            <a:softEdge rad="1270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45691" y="3711870"/>
                <a:ext cx="10397612" cy="3146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A stroke: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zh-CN" sz="2400" b="0" dirty="0"/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b="0" dirty="0"/>
                  <a:t> is the number of sub-strokes.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sz="2400" b="0" dirty="0"/>
                  <a:t> is the sub-strokes.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altLang="zh-CN" sz="2400" b="0" dirty="0"/>
                  <a:t> is the index into the library of primitives.</a:t>
                </a:r>
              </a:p>
              <a:p>
                <a:r>
                  <a:rPr lang="en-US" altLang="zh-CN" sz="2400" dirty="0"/>
                  <a:t>The joint distribution: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1" y="3711870"/>
                <a:ext cx="10397612" cy="3146130"/>
              </a:xfrm>
              <a:prstGeom prst="rect">
                <a:avLst/>
              </a:prstGeom>
              <a:blipFill>
                <a:blip r:embed="rId3"/>
                <a:stretch>
                  <a:fillRect l="-938" t="-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27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398328" y="4341915"/>
                <a:ext cx="4405745" cy="119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  <m:sup/>
                          </m:sSubSup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𝑖𝑗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  <m:sup/>
                          </m:sSubSup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𝐺𝑎𝑚𝑚𝑎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𝑖𝑗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328" y="4341915"/>
                <a:ext cx="4405745" cy="1197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84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99 -2.96296E-6 L 4.16667E-6 -2.96296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65798" y="275496"/>
            <a:ext cx="3259393" cy="755887"/>
            <a:chOff x="-3229355" y="342970"/>
            <a:chExt cx="4788310" cy="755887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-3229355" y="342970"/>
              <a:ext cx="4788310" cy="755887"/>
            </a:xfrm>
            <a:prstGeom prst="rect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-2958968" y="342970"/>
              <a:ext cx="4247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4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Type-level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139" y="1"/>
            <a:ext cx="8950861" cy="4707558"/>
          </a:xfrm>
          <a:prstGeom prst="rect">
            <a:avLst/>
          </a:prstGeom>
          <a:effectLst>
            <a:softEdge rad="1651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49850" y="4966266"/>
                <a:ext cx="8101423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Independent: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𝑖𝑛𝑑𝑒𝑝𝑒𝑛𝑑𝑒𝑛𝑡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b="0" dirty="0"/>
              </a:p>
              <a:p>
                <a:r>
                  <a:rPr lang="en-US" altLang="zh-CN" sz="2800" dirty="0"/>
                  <a:t>Start: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/>
              </a:p>
              <a:p>
                <a:r>
                  <a:rPr lang="en-US" altLang="zh-CN" sz="2800" dirty="0"/>
                  <a:t>End: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𝑒𝑛𝑑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/>
              </a:p>
              <a:p>
                <a:r>
                  <a:rPr lang="en-US" altLang="zh-CN" sz="2800" dirty="0"/>
                  <a:t>Along: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𝑎𝑙𝑜𝑛𝑔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50" y="4966266"/>
                <a:ext cx="8101423" cy="1815882"/>
              </a:xfrm>
              <a:prstGeom prst="rect">
                <a:avLst/>
              </a:prstGeom>
              <a:blipFill>
                <a:blip r:embed="rId3"/>
                <a:stretch>
                  <a:fillRect l="-1505" t="-3691" b="-8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42421" y="2675659"/>
            <a:ext cx="2898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Relationships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6101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99 -2.96296E-6 L 4.16667E-6 -2.96296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7944337" y="4764139"/>
                <a:ext cx="4143231" cy="2051761"/>
              </a:xfrm>
              <a:prstGeom prst="rect">
                <a:avLst/>
              </a:prstGeom>
            </p:spPr>
            <p:txBody>
              <a:bodyPr vert="horz" lIns="121682" tIns="60841" rIns="121682" bIns="60841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just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lit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  <m:r>
                                <m:rPr>
                                  <m:lit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𝛿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lit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  <m:r>
                                <m:rPr>
                                  <m:lit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just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  <m:sup>
                              <m:r>
                                <m:rPr>
                                  <m:lit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  <m:r>
                                <m:rPr>
                                  <m:lit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∝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just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  <m:sup>
                              <m:r>
                                <m:rPr>
                                  <m:lit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  <m:r>
                                <m:rPr>
                                  <m:lit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∝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出自【趣你的PPT】(微信:qunideppt)：最优质的PPT资源库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337" y="4764139"/>
                <a:ext cx="4143231" cy="2051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65798" y="275496"/>
            <a:ext cx="3263505" cy="755887"/>
            <a:chOff x="-3229355" y="342970"/>
            <a:chExt cx="4794351" cy="755887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-3229355" y="342970"/>
              <a:ext cx="4788310" cy="755887"/>
            </a:xfrm>
            <a:prstGeom prst="rect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-3229355" y="366970"/>
              <a:ext cx="47943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4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Token-level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75" r="43314"/>
          <a:stretch/>
        </p:blipFill>
        <p:spPr>
          <a:xfrm>
            <a:off x="0" y="2670279"/>
            <a:ext cx="8085203" cy="418772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688" y="0"/>
            <a:ext cx="5072312" cy="2670279"/>
          </a:xfrm>
          <a:prstGeom prst="rect">
            <a:avLst/>
          </a:prstGeom>
          <a:effectLst>
            <a:softEdge rad="63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11827" y="1298394"/>
                <a:ext cx="6026727" cy="1080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b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27" y="1298394"/>
                <a:ext cx="6026727" cy="1080873"/>
              </a:xfrm>
              <a:prstGeom prst="rect">
                <a:avLst/>
              </a:prstGeom>
              <a:blipFill>
                <a:blip r:embed="rId5"/>
                <a:stretch>
                  <a:fillRect r="-6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08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99 -2.96296E-6 L 4.16667E-6 -2.96296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551614" y="2818870"/>
            <a:ext cx="42306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0" y="2005012"/>
            <a:ext cx="5867402" cy="2833512"/>
            <a:chOff x="-1114427" y="1804987"/>
            <a:chExt cx="6600828" cy="3187702"/>
          </a:xfrm>
        </p:grpSpPr>
        <p:grpSp>
          <p:nvGrpSpPr>
            <p:cNvPr id="4" name="组合 10"/>
            <p:cNvGrpSpPr>
              <a:grpSpLocks/>
            </p:cNvGrpSpPr>
            <p:nvPr/>
          </p:nvGrpSpPr>
          <p:grpSpPr bwMode="auto">
            <a:xfrm>
              <a:off x="1609725" y="1804987"/>
              <a:ext cx="3876676" cy="3187701"/>
              <a:chOff x="0" y="2082532"/>
              <a:chExt cx="4369974" cy="3187133"/>
            </a:xfrm>
            <a:solidFill>
              <a:srgbClr val="50C2E2"/>
            </a:solidFill>
          </p:grpSpPr>
          <p:sp>
            <p:nvSpPr>
              <p:cNvPr id="5" name="出自【趣你的PPT】(微信:qunideppt)：最优质的PPT资源库"/>
              <p:cNvSpPr/>
              <p:nvPr/>
            </p:nvSpPr>
            <p:spPr>
              <a:xfrm rot="10800000">
                <a:off x="0" y="2082533"/>
                <a:ext cx="4077902" cy="31871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出自【趣你的PPT】(微信:qunideppt)：最优质的PPT资源库"/>
              <p:cNvSpPr/>
              <p:nvPr/>
            </p:nvSpPr>
            <p:spPr>
              <a:xfrm rot="5400000">
                <a:off x="4024741" y="4924433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出自【趣你的PPT】(微信:qunideppt)：最优质的PPT资源库"/>
              <p:cNvSpPr/>
              <p:nvPr/>
            </p:nvSpPr>
            <p:spPr>
              <a:xfrm rot="5400000">
                <a:off x="4024742" y="4526041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出自【趣你的PPT】(微信:qunideppt)：最优质的PPT资源库"/>
              <p:cNvSpPr/>
              <p:nvPr/>
            </p:nvSpPr>
            <p:spPr>
              <a:xfrm rot="5400000">
                <a:off x="4024741" y="4118127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出自【趣你的PPT】(微信:qunideppt)：最优质的PPT资源库"/>
              <p:cNvSpPr/>
              <p:nvPr/>
            </p:nvSpPr>
            <p:spPr>
              <a:xfrm rot="5400000">
                <a:off x="4024742" y="3719735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/>
              <p:nvPr/>
            </p:nvSpPr>
            <p:spPr>
              <a:xfrm rot="5400000">
                <a:off x="4024742" y="3319756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/>
              <p:nvPr/>
            </p:nvSpPr>
            <p:spPr>
              <a:xfrm rot="5400000">
                <a:off x="4024741" y="2927714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/>
              <p:nvPr/>
            </p:nvSpPr>
            <p:spPr>
              <a:xfrm rot="5400000">
                <a:off x="4024742" y="2535671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/>
              <p:nvPr/>
            </p:nvSpPr>
            <p:spPr>
              <a:xfrm rot="5400000">
                <a:off x="4024742" y="2135692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-1114427" y="1804988"/>
              <a:ext cx="2724151" cy="3187701"/>
            </a:xfrm>
            <a:prstGeom prst="rect">
              <a:avLst/>
            </a:prstGeom>
            <a:solidFill>
              <a:srgbClr val="50C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191154" y="2736541"/>
            <a:ext cx="1619232" cy="1570698"/>
          </a:xfrm>
          <a:custGeom>
            <a:avLst/>
            <a:gdLst>
              <a:gd name="T0" fmla="*/ 2203 w 2867"/>
              <a:gd name="T1" fmla="*/ 1638 h 2867"/>
              <a:gd name="T2" fmla="*/ 2203 w 2867"/>
              <a:gd name="T3" fmla="*/ 1641 h 2867"/>
              <a:gd name="T4" fmla="*/ 2203 w 2867"/>
              <a:gd name="T5" fmla="*/ 1638 h 2867"/>
              <a:gd name="T6" fmla="*/ 2203 w 2867"/>
              <a:gd name="T7" fmla="*/ 1638 h 2867"/>
              <a:gd name="T8" fmla="*/ 667 w 2867"/>
              <a:gd name="T9" fmla="*/ 1638 h 2867"/>
              <a:gd name="T10" fmla="*/ 667 w 2867"/>
              <a:gd name="T11" fmla="*/ 1641 h 2867"/>
              <a:gd name="T12" fmla="*/ 667 w 2867"/>
              <a:gd name="T13" fmla="*/ 1638 h 2867"/>
              <a:gd name="T14" fmla="*/ 667 w 2867"/>
              <a:gd name="T15" fmla="*/ 1638 h 2867"/>
              <a:gd name="T16" fmla="*/ 1536 w 2867"/>
              <a:gd name="T17" fmla="*/ 108 h 2867"/>
              <a:gd name="T18" fmla="*/ 1536 w 2867"/>
              <a:gd name="T19" fmla="*/ 102 h 2867"/>
              <a:gd name="T20" fmla="*/ 1434 w 2867"/>
              <a:gd name="T21" fmla="*/ 0 h 2867"/>
              <a:gd name="T22" fmla="*/ 1331 w 2867"/>
              <a:gd name="T23" fmla="*/ 102 h 2867"/>
              <a:gd name="T24" fmla="*/ 1331 w 2867"/>
              <a:gd name="T25" fmla="*/ 107 h 2867"/>
              <a:gd name="T26" fmla="*/ 0 w 2867"/>
              <a:gd name="T27" fmla="*/ 1524 h 2867"/>
              <a:gd name="T28" fmla="*/ 3 w 2867"/>
              <a:gd name="T29" fmla="*/ 1638 h 2867"/>
              <a:gd name="T30" fmla="*/ 333 w 2867"/>
              <a:gd name="T31" fmla="*/ 1307 h 2867"/>
              <a:gd name="T32" fmla="*/ 667 w 2867"/>
              <a:gd name="T33" fmla="*/ 1638 h 2867"/>
              <a:gd name="T34" fmla="*/ 667 w 2867"/>
              <a:gd name="T35" fmla="*/ 1638 h 2867"/>
              <a:gd name="T36" fmla="*/ 1000 w 2867"/>
              <a:gd name="T37" fmla="*/ 1307 h 2867"/>
              <a:gd name="T38" fmla="*/ 1331 w 2867"/>
              <a:gd name="T39" fmla="*/ 1598 h 2867"/>
              <a:gd name="T40" fmla="*/ 1331 w 2867"/>
              <a:gd name="T41" fmla="*/ 2458 h 2867"/>
              <a:gd name="T42" fmla="*/ 1126 w 2867"/>
              <a:gd name="T43" fmla="*/ 2662 h 2867"/>
              <a:gd name="T44" fmla="*/ 928 w 2867"/>
              <a:gd name="T45" fmla="*/ 2458 h 2867"/>
              <a:gd name="T46" fmla="*/ 826 w 2867"/>
              <a:gd name="T47" fmla="*/ 2355 h 2867"/>
              <a:gd name="T48" fmla="*/ 723 w 2867"/>
              <a:gd name="T49" fmla="*/ 2458 h 2867"/>
              <a:gd name="T50" fmla="*/ 1126 w 2867"/>
              <a:gd name="T51" fmla="*/ 2867 h 2867"/>
              <a:gd name="T52" fmla="*/ 1418 w 2867"/>
              <a:gd name="T53" fmla="*/ 2747 h 2867"/>
              <a:gd name="T54" fmla="*/ 1536 w 2867"/>
              <a:gd name="T55" fmla="*/ 2458 h 2867"/>
              <a:gd name="T56" fmla="*/ 1536 w 2867"/>
              <a:gd name="T57" fmla="*/ 1592 h 2867"/>
              <a:gd name="T58" fmla="*/ 1869 w 2867"/>
              <a:gd name="T59" fmla="*/ 1308 h 2867"/>
              <a:gd name="T60" fmla="*/ 2203 w 2867"/>
              <a:gd name="T61" fmla="*/ 1638 h 2867"/>
              <a:gd name="T62" fmla="*/ 2203 w 2867"/>
              <a:gd name="T63" fmla="*/ 1638 h 2867"/>
              <a:gd name="T64" fmla="*/ 2536 w 2867"/>
              <a:gd name="T65" fmla="*/ 1308 h 2867"/>
              <a:gd name="T66" fmla="*/ 2865 w 2867"/>
              <a:gd name="T67" fmla="*/ 1638 h 2867"/>
              <a:gd name="T68" fmla="*/ 2867 w 2867"/>
              <a:gd name="T69" fmla="*/ 1563 h 2867"/>
              <a:gd name="T70" fmla="*/ 1536 w 2867"/>
              <a:gd name="T71" fmla="*/ 108 h 2867"/>
              <a:gd name="T72" fmla="*/ 1536 w 2867"/>
              <a:gd name="T73" fmla="*/ 108 h 2867"/>
              <a:gd name="T74" fmla="*/ 1536 w 2867"/>
              <a:gd name="T75" fmla="*/ 108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67" h="2867">
                <a:moveTo>
                  <a:pt x="2203" y="1638"/>
                </a:moveTo>
                <a:cubicBezTo>
                  <a:pt x="2203" y="1641"/>
                  <a:pt x="2203" y="1641"/>
                  <a:pt x="2203" y="1641"/>
                </a:cubicBezTo>
                <a:cubicBezTo>
                  <a:pt x="2203" y="1638"/>
                  <a:pt x="2203" y="1638"/>
                  <a:pt x="2203" y="1638"/>
                </a:cubicBezTo>
                <a:cubicBezTo>
                  <a:pt x="2203" y="1638"/>
                  <a:pt x="2203" y="1638"/>
                  <a:pt x="2203" y="1638"/>
                </a:cubicBezTo>
                <a:close/>
                <a:moveTo>
                  <a:pt x="667" y="1638"/>
                </a:moveTo>
                <a:cubicBezTo>
                  <a:pt x="667" y="1641"/>
                  <a:pt x="667" y="1641"/>
                  <a:pt x="667" y="1641"/>
                </a:cubicBezTo>
                <a:cubicBezTo>
                  <a:pt x="667" y="1638"/>
                  <a:pt x="667" y="1638"/>
                  <a:pt x="667" y="1638"/>
                </a:cubicBezTo>
                <a:cubicBezTo>
                  <a:pt x="667" y="1638"/>
                  <a:pt x="667" y="1638"/>
                  <a:pt x="667" y="1638"/>
                </a:cubicBezTo>
                <a:close/>
                <a:moveTo>
                  <a:pt x="1536" y="108"/>
                </a:moveTo>
                <a:cubicBezTo>
                  <a:pt x="1536" y="102"/>
                  <a:pt x="1536" y="102"/>
                  <a:pt x="1536" y="102"/>
                </a:cubicBezTo>
                <a:cubicBezTo>
                  <a:pt x="1536" y="46"/>
                  <a:pt x="1490" y="0"/>
                  <a:pt x="1434" y="0"/>
                </a:cubicBezTo>
                <a:cubicBezTo>
                  <a:pt x="1377" y="0"/>
                  <a:pt x="1331" y="46"/>
                  <a:pt x="1331" y="102"/>
                </a:cubicBezTo>
                <a:cubicBezTo>
                  <a:pt x="1331" y="107"/>
                  <a:pt x="1331" y="107"/>
                  <a:pt x="1331" y="107"/>
                </a:cubicBezTo>
                <a:cubicBezTo>
                  <a:pt x="587" y="158"/>
                  <a:pt x="0" y="767"/>
                  <a:pt x="0" y="1524"/>
                </a:cubicBezTo>
                <a:cubicBezTo>
                  <a:pt x="0" y="1547"/>
                  <a:pt x="1" y="1615"/>
                  <a:pt x="3" y="1638"/>
                </a:cubicBezTo>
                <a:cubicBezTo>
                  <a:pt x="20" y="1469"/>
                  <a:pt x="161" y="1307"/>
                  <a:pt x="333" y="1307"/>
                </a:cubicBezTo>
                <a:cubicBezTo>
                  <a:pt x="517" y="1307"/>
                  <a:pt x="666" y="1455"/>
                  <a:pt x="667" y="1638"/>
                </a:cubicBezTo>
                <a:cubicBezTo>
                  <a:pt x="667" y="1638"/>
                  <a:pt x="667" y="1638"/>
                  <a:pt x="667" y="1638"/>
                </a:cubicBezTo>
                <a:cubicBezTo>
                  <a:pt x="668" y="1455"/>
                  <a:pt x="817" y="1307"/>
                  <a:pt x="1000" y="1307"/>
                </a:cubicBezTo>
                <a:cubicBezTo>
                  <a:pt x="1170" y="1307"/>
                  <a:pt x="1326" y="1442"/>
                  <a:pt x="1331" y="1598"/>
                </a:cubicBezTo>
                <a:cubicBezTo>
                  <a:pt x="1331" y="2458"/>
                  <a:pt x="1331" y="2458"/>
                  <a:pt x="1331" y="2458"/>
                </a:cubicBezTo>
                <a:cubicBezTo>
                  <a:pt x="1331" y="2572"/>
                  <a:pt x="1241" y="2662"/>
                  <a:pt x="1126" y="2662"/>
                </a:cubicBezTo>
                <a:cubicBezTo>
                  <a:pt x="1017" y="2662"/>
                  <a:pt x="928" y="2570"/>
                  <a:pt x="928" y="2458"/>
                </a:cubicBezTo>
                <a:cubicBezTo>
                  <a:pt x="928" y="2401"/>
                  <a:pt x="882" y="2355"/>
                  <a:pt x="826" y="2355"/>
                </a:cubicBezTo>
                <a:cubicBezTo>
                  <a:pt x="769" y="2355"/>
                  <a:pt x="723" y="2401"/>
                  <a:pt x="723" y="2458"/>
                </a:cubicBezTo>
                <a:cubicBezTo>
                  <a:pt x="723" y="2684"/>
                  <a:pt x="904" y="2867"/>
                  <a:pt x="1126" y="2867"/>
                </a:cubicBezTo>
                <a:cubicBezTo>
                  <a:pt x="1237" y="2867"/>
                  <a:pt x="1341" y="2824"/>
                  <a:pt x="1418" y="2747"/>
                </a:cubicBezTo>
                <a:cubicBezTo>
                  <a:pt x="1494" y="2670"/>
                  <a:pt x="1536" y="2567"/>
                  <a:pt x="1536" y="2458"/>
                </a:cubicBezTo>
                <a:cubicBezTo>
                  <a:pt x="1536" y="1592"/>
                  <a:pt x="1536" y="1592"/>
                  <a:pt x="1536" y="1592"/>
                </a:cubicBezTo>
                <a:cubicBezTo>
                  <a:pt x="1557" y="1382"/>
                  <a:pt x="1686" y="1308"/>
                  <a:pt x="1869" y="1308"/>
                </a:cubicBezTo>
                <a:cubicBezTo>
                  <a:pt x="2053" y="1308"/>
                  <a:pt x="2202" y="1455"/>
                  <a:pt x="2203" y="1638"/>
                </a:cubicBezTo>
                <a:cubicBezTo>
                  <a:pt x="2203" y="1638"/>
                  <a:pt x="2203" y="1638"/>
                  <a:pt x="2203" y="1638"/>
                </a:cubicBezTo>
                <a:cubicBezTo>
                  <a:pt x="2204" y="1455"/>
                  <a:pt x="2353" y="1308"/>
                  <a:pt x="2536" y="1308"/>
                </a:cubicBezTo>
                <a:cubicBezTo>
                  <a:pt x="2703" y="1308"/>
                  <a:pt x="2841" y="1478"/>
                  <a:pt x="2865" y="1638"/>
                </a:cubicBezTo>
                <a:cubicBezTo>
                  <a:pt x="2866" y="1620"/>
                  <a:pt x="2867" y="1580"/>
                  <a:pt x="2867" y="1563"/>
                </a:cubicBezTo>
                <a:cubicBezTo>
                  <a:pt x="2867" y="805"/>
                  <a:pt x="2280" y="162"/>
                  <a:pt x="1536" y="108"/>
                </a:cubicBezTo>
                <a:close/>
                <a:moveTo>
                  <a:pt x="1536" y="108"/>
                </a:moveTo>
                <a:cubicBezTo>
                  <a:pt x="1536" y="108"/>
                  <a:pt x="1536" y="108"/>
                  <a:pt x="1536" y="10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00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1821328" y="2012315"/>
            <a:ext cx="888425" cy="802749"/>
            <a:chOff x="1800259" y="1657351"/>
            <a:chExt cx="1151079" cy="1040074"/>
          </a:xfrm>
        </p:grpSpPr>
        <p:grpSp>
          <p:nvGrpSpPr>
            <p:cNvPr id="5" name="组合 4"/>
            <p:cNvGrpSpPr/>
            <p:nvPr/>
          </p:nvGrpSpPr>
          <p:grpSpPr>
            <a:xfrm rot="16200000">
              <a:off x="1855762" y="1601848"/>
              <a:ext cx="1040074" cy="1151079"/>
              <a:chOff x="8140437" y="2197080"/>
              <a:chExt cx="1040074" cy="1151079"/>
            </a:xfrm>
          </p:grpSpPr>
          <p:sp>
            <p:nvSpPr>
              <p:cNvPr id="14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042032" y="2029313"/>
              <a:ext cx="415925" cy="417512"/>
              <a:chOff x="3937000" y="4611688"/>
              <a:chExt cx="415925" cy="417512"/>
            </a:xfrm>
          </p:grpSpPr>
          <p:sp>
            <p:nvSpPr>
              <p:cNvPr id="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35438" y="4611688"/>
                <a:ext cx="217487" cy="219075"/>
              </a:xfrm>
              <a:custGeom>
                <a:avLst/>
                <a:gdLst>
                  <a:gd name="T0" fmla="*/ 96 w 97"/>
                  <a:gd name="T1" fmla="*/ 48 h 97"/>
                  <a:gd name="T2" fmla="*/ 49 w 97"/>
                  <a:gd name="T3" fmla="*/ 97 h 97"/>
                  <a:gd name="T4" fmla="*/ 0 w 97"/>
                  <a:gd name="T5" fmla="*/ 50 h 97"/>
                  <a:gd name="T6" fmla="*/ 47 w 97"/>
                  <a:gd name="T7" fmla="*/ 1 h 97"/>
                  <a:gd name="T8" fmla="*/ 96 w 97"/>
                  <a:gd name="T9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97">
                    <a:moveTo>
                      <a:pt x="96" y="48"/>
                    </a:moveTo>
                    <a:cubicBezTo>
                      <a:pt x="97" y="74"/>
                      <a:pt x="76" y="96"/>
                      <a:pt x="49" y="97"/>
                    </a:cubicBezTo>
                    <a:cubicBezTo>
                      <a:pt x="23" y="97"/>
                      <a:pt x="1" y="76"/>
                      <a:pt x="0" y="50"/>
                    </a:cubicBezTo>
                    <a:cubicBezTo>
                      <a:pt x="0" y="23"/>
                      <a:pt x="21" y="1"/>
                      <a:pt x="47" y="1"/>
                    </a:cubicBezTo>
                    <a:cubicBezTo>
                      <a:pt x="74" y="0"/>
                      <a:pt x="96" y="21"/>
                      <a:pt x="96" y="48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171950" y="4722813"/>
                <a:ext cx="71438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243388" y="4651375"/>
                <a:ext cx="0" cy="71438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37000" y="4614863"/>
                <a:ext cx="414338" cy="414337"/>
              </a:xfrm>
              <a:custGeom>
                <a:avLst/>
                <a:gdLst>
                  <a:gd name="T0" fmla="*/ 118 w 184"/>
                  <a:gd name="T1" fmla="*/ 3 h 184"/>
                  <a:gd name="T2" fmla="*/ 92 w 184"/>
                  <a:gd name="T3" fmla="*/ 0 h 184"/>
                  <a:gd name="T4" fmla="*/ 0 w 184"/>
                  <a:gd name="T5" fmla="*/ 92 h 184"/>
                  <a:gd name="T6" fmla="*/ 92 w 184"/>
                  <a:gd name="T7" fmla="*/ 184 h 184"/>
                  <a:gd name="T8" fmla="*/ 184 w 184"/>
                  <a:gd name="T9" fmla="*/ 92 h 184"/>
                  <a:gd name="T10" fmla="*/ 181 w 184"/>
                  <a:gd name="T11" fmla="*/ 66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184">
                    <a:moveTo>
                      <a:pt x="118" y="3"/>
                    </a:moveTo>
                    <a:cubicBezTo>
                      <a:pt x="110" y="1"/>
                      <a:pt x="101" y="0"/>
                      <a:pt x="92" y="0"/>
                    </a:cubicBez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83"/>
                      <a:pt x="183" y="74"/>
                      <a:pt x="181" y="66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00500" y="4668838"/>
                <a:ext cx="142875" cy="195262"/>
              </a:xfrm>
              <a:custGeom>
                <a:avLst/>
                <a:gdLst>
                  <a:gd name="T0" fmla="*/ 63 w 64"/>
                  <a:gd name="T1" fmla="*/ 8 h 87"/>
                  <a:gd name="T2" fmla="*/ 43 w 64"/>
                  <a:gd name="T3" fmla="*/ 3 h 87"/>
                  <a:gd name="T4" fmla="*/ 6 w 64"/>
                  <a:gd name="T5" fmla="*/ 14 h 87"/>
                  <a:gd name="T6" fmla="*/ 8 w 64"/>
                  <a:gd name="T7" fmla="*/ 33 h 87"/>
                  <a:gd name="T8" fmla="*/ 29 w 64"/>
                  <a:gd name="T9" fmla="*/ 74 h 87"/>
                  <a:gd name="T10" fmla="*/ 57 w 64"/>
                  <a:gd name="T11" fmla="*/ 85 h 87"/>
                  <a:gd name="T12" fmla="*/ 54 w 64"/>
                  <a:gd name="T13" fmla="*/ 81 h 87"/>
                  <a:gd name="T14" fmla="*/ 48 w 64"/>
                  <a:gd name="T15" fmla="*/ 76 h 87"/>
                  <a:gd name="T16" fmla="*/ 45 w 64"/>
                  <a:gd name="T17" fmla="*/ 67 h 87"/>
                  <a:gd name="T18" fmla="*/ 36 w 64"/>
                  <a:gd name="T19" fmla="*/ 64 h 87"/>
                  <a:gd name="T20" fmla="*/ 45 w 64"/>
                  <a:gd name="T21" fmla="*/ 52 h 87"/>
                  <a:gd name="T22" fmla="*/ 64 w 64"/>
                  <a:gd name="T23" fmla="*/ 4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87">
                    <a:moveTo>
                      <a:pt x="63" y="8"/>
                    </a:moveTo>
                    <a:cubicBezTo>
                      <a:pt x="56" y="5"/>
                      <a:pt x="48" y="4"/>
                      <a:pt x="43" y="3"/>
                    </a:cubicBezTo>
                    <a:cubicBezTo>
                      <a:pt x="25" y="0"/>
                      <a:pt x="0" y="7"/>
                      <a:pt x="6" y="14"/>
                    </a:cubicBezTo>
                    <a:cubicBezTo>
                      <a:pt x="12" y="20"/>
                      <a:pt x="9" y="30"/>
                      <a:pt x="8" y="33"/>
                    </a:cubicBezTo>
                    <a:cubicBezTo>
                      <a:pt x="4" y="44"/>
                      <a:pt x="7" y="61"/>
                      <a:pt x="29" y="74"/>
                    </a:cubicBezTo>
                    <a:cubicBezTo>
                      <a:pt x="51" y="86"/>
                      <a:pt x="55" y="83"/>
                      <a:pt x="57" y="85"/>
                    </a:cubicBezTo>
                    <a:cubicBezTo>
                      <a:pt x="59" y="87"/>
                      <a:pt x="53" y="87"/>
                      <a:pt x="54" y="81"/>
                    </a:cubicBezTo>
                    <a:cubicBezTo>
                      <a:pt x="55" y="75"/>
                      <a:pt x="51" y="76"/>
                      <a:pt x="48" y="76"/>
                    </a:cubicBezTo>
                    <a:cubicBezTo>
                      <a:pt x="45" y="76"/>
                      <a:pt x="44" y="70"/>
                      <a:pt x="45" y="67"/>
                    </a:cubicBezTo>
                    <a:cubicBezTo>
                      <a:pt x="46" y="63"/>
                      <a:pt x="41" y="71"/>
                      <a:pt x="36" y="64"/>
                    </a:cubicBezTo>
                    <a:cubicBezTo>
                      <a:pt x="32" y="56"/>
                      <a:pt x="39" y="50"/>
                      <a:pt x="45" y="52"/>
                    </a:cubicBezTo>
                    <a:cubicBezTo>
                      <a:pt x="57" y="56"/>
                      <a:pt x="59" y="49"/>
                      <a:pt x="64" y="42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14800" y="4819650"/>
                <a:ext cx="163513" cy="190500"/>
              </a:xfrm>
              <a:custGeom>
                <a:avLst/>
                <a:gdLst>
                  <a:gd name="T0" fmla="*/ 12 w 73"/>
                  <a:gd name="T1" fmla="*/ 32 h 85"/>
                  <a:gd name="T2" fmla="*/ 12 w 73"/>
                  <a:gd name="T3" fmla="*/ 45 h 85"/>
                  <a:gd name="T4" fmla="*/ 25 w 73"/>
                  <a:gd name="T5" fmla="*/ 58 h 85"/>
                  <a:gd name="T6" fmla="*/ 19 w 73"/>
                  <a:gd name="T7" fmla="*/ 80 h 85"/>
                  <a:gd name="T8" fmla="*/ 45 w 73"/>
                  <a:gd name="T9" fmla="*/ 66 h 85"/>
                  <a:gd name="T10" fmla="*/ 66 w 73"/>
                  <a:gd name="T11" fmla="*/ 37 h 85"/>
                  <a:gd name="T12" fmla="*/ 54 w 73"/>
                  <a:gd name="T13" fmla="*/ 24 h 85"/>
                  <a:gd name="T14" fmla="*/ 24 w 73"/>
                  <a:gd name="T15" fmla="*/ 11 h 85"/>
                  <a:gd name="T16" fmla="*/ 12 w 73"/>
                  <a:gd name="T17" fmla="*/ 3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85">
                    <a:moveTo>
                      <a:pt x="12" y="32"/>
                    </a:moveTo>
                    <a:cubicBezTo>
                      <a:pt x="10" y="43"/>
                      <a:pt x="0" y="34"/>
                      <a:pt x="12" y="45"/>
                    </a:cubicBezTo>
                    <a:cubicBezTo>
                      <a:pt x="23" y="56"/>
                      <a:pt x="26" y="33"/>
                      <a:pt x="25" y="58"/>
                    </a:cubicBezTo>
                    <a:cubicBezTo>
                      <a:pt x="23" y="83"/>
                      <a:pt x="2" y="85"/>
                      <a:pt x="19" y="80"/>
                    </a:cubicBezTo>
                    <a:cubicBezTo>
                      <a:pt x="36" y="74"/>
                      <a:pt x="33" y="79"/>
                      <a:pt x="45" y="66"/>
                    </a:cubicBezTo>
                    <a:cubicBezTo>
                      <a:pt x="58" y="54"/>
                      <a:pt x="60" y="47"/>
                      <a:pt x="66" y="37"/>
                    </a:cubicBezTo>
                    <a:cubicBezTo>
                      <a:pt x="73" y="27"/>
                      <a:pt x="62" y="31"/>
                      <a:pt x="54" y="24"/>
                    </a:cubicBezTo>
                    <a:cubicBezTo>
                      <a:pt x="47" y="17"/>
                      <a:pt x="34" y="0"/>
                      <a:pt x="24" y="11"/>
                    </a:cubicBezTo>
                    <a:cubicBezTo>
                      <a:pt x="14" y="21"/>
                      <a:pt x="12" y="32"/>
                      <a:pt x="12" y="32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97363" y="4794250"/>
                <a:ext cx="47625" cy="96838"/>
              </a:xfrm>
              <a:custGeom>
                <a:avLst/>
                <a:gdLst>
                  <a:gd name="T0" fmla="*/ 13 w 21"/>
                  <a:gd name="T1" fmla="*/ 0 h 43"/>
                  <a:gd name="T2" fmla="*/ 12 w 21"/>
                  <a:gd name="T3" fmla="*/ 5 h 43"/>
                  <a:gd name="T4" fmla="*/ 10 w 21"/>
                  <a:gd name="T5" fmla="*/ 35 h 43"/>
                  <a:gd name="T6" fmla="*/ 21 w 21"/>
                  <a:gd name="T7" fmla="*/ 3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43">
                    <a:moveTo>
                      <a:pt x="13" y="0"/>
                    </a:moveTo>
                    <a:cubicBezTo>
                      <a:pt x="14" y="2"/>
                      <a:pt x="13" y="2"/>
                      <a:pt x="12" y="5"/>
                    </a:cubicBezTo>
                    <a:cubicBezTo>
                      <a:pt x="8" y="14"/>
                      <a:pt x="0" y="27"/>
                      <a:pt x="10" y="35"/>
                    </a:cubicBezTo>
                    <a:cubicBezTo>
                      <a:pt x="19" y="43"/>
                      <a:pt x="21" y="37"/>
                      <a:pt x="21" y="37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7" name="出自【趣你的PPT】(微信:qunideppt)：最优质的PPT资源库"/>
          <p:cNvSpPr/>
          <p:nvPr/>
        </p:nvSpPr>
        <p:spPr>
          <a:xfrm>
            <a:off x="3093365" y="2071456"/>
            <a:ext cx="5063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 primitives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821328" y="2924023"/>
            <a:ext cx="888425" cy="802749"/>
            <a:chOff x="2348260" y="2444542"/>
            <a:chExt cx="888425" cy="802749"/>
          </a:xfrm>
        </p:grpSpPr>
        <p:grpSp>
          <p:nvGrpSpPr>
            <p:cNvPr id="19" name="组合 18"/>
            <p:cNvGrpSpPr/>
            <p:nvPr/>
          </p:nvGrpSpPr>
          <p:grpSpPr>
            <a:xfrm rot="16200000">
              <a:off x="2391098" y="2401704"/>
              <a:ext cx="802749" cy="888425"/>
              <a:chOff x="8140437" y="2197080"/>
              <a:chExt cx="1040074" cy="1151079"/>
            </a:xfrm>
            <a:solidFill>
              <a:srgbClr val="FFC000"/>
            </a:solidFill>
          </p:grpSpPr>
          <p:sp>
            <p:nvSpPr>
              <p:cNvPr id="25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538912" y="2763162"/>
              <a:ext cx="305888" cy="305888"/>
              <a:chOff x="1811338" y="4614863"/>
              <a:chExt cx="414337" cy="414337"/>
            </a:xfrm>
          </p:grpSpPr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4614863"/>
                <a:ext cx="414337" cy="414337"/>
              </a:xfrm>
              <a:custGeom>
                <a:avLst/>
                <a:gdLst>
                  <a:gd name="T0" fmla="*/ 152 w 436"/>
                  <a:gd name="T1" fmla="*/ 0 h 435"/>
                  <a:gd name="T2" fmla="*/ 0 w 436"/>
                  <a:gd name="T3" fmla="*/ 38 h 435"/>
                  <a:gd name="T4" fmla="*/ 0 w 436"/>
                  <a:gd name="T5" fmla="*/ 397 h 435"/>
                  <a:gd name="T6" fmla="*/ 152 w 436"/>
                  <a:gd name="T7" fmla="*/ 359 h 435"/>
                  <a:gd name="T8" fmla="*/ 284 w 436"/>
                  <a:gd name="T9" fmla="*/ 435 h 435"/>
                  <a:gd name="T10" fmla="*/ 436 w 436"/>
                  <a:gd name="T11" fmla="*/ 397 h 435"/>
                  <a:gd name="T12" fmla="*/ 436 w 436"/>
                  <a:gd name="T13" fmla="*/ 38 h 435"/>
                  <a:gd name="T14" fmla="*/ 284 w 436"/>
                  <a:gd name="T15" fmla="*/ 76 h 435"/>
                  <a:gd name="T16" fmla="*/ 152 w 436"/>
                  <a:gd name="T17" fmla="*/ 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6" h="435">
                    <a:moveTo>
                      <a:pt x="152" y="0"/>
                    </a:moveTo>
                    <a:lnTo>
                      <a:pt x="0" y="38"/>
                    </a:lnTo>
                    <a:lnTo>
                      <a:pt x="0" y="397"/>
                    </a:lnTo>
                    <a:lnTo>
                      <a:pt x="152" y="359"/>
                    </a:lnTo>
                    <a:lnTo>
                      <a:pt x="284" y="435"/>
                    </a:lnTo>
                    <a:lnTo>
                      <a:pt x="436" y="397"/>
                    </a:lnTo>
                    <a:lnTo>
                      <a:pt x="436" y="38"/>
                    </a:lnTo>
                    <a:lnTo>
                      <a:pt x="284" y="76"/>
                    </a:lnTo>
                    <a:lnTo>
                      <a:pt x="152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2081213" y="46863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81213" y="4686300"/>
                <a:ext cx="0" cy="34290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1955800" y="4614863"/>
                <a:ext cx="0" cy="3413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8" name="出自【趣你的PPT】(微信:qunideppt)：最优质的PPT资源库"/>
          <p:cNvSpPr/>
          <p:nvPr/>
        </p:nvSpPr>
        <p:spPr>
          <a:xfrm>
            <a:off x="3111856" y="3036342"/>
            <a:ext cx="5806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 start positions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1821328" y="3825571"/>
            <a:ext cx="888425" cy="802749"/>
            <a:chOff x="2348260" y="3356250"/>
            <a:chExt cx="888425" cy="802749"/>
          </a:xfrm>
        </p:grpSpPr>
        <p:grpSp>
          <p:nvGrpSpPr>
            <p:cNvPr id="30" name="组合 29"/>
            <p:cNvGrpSpPr/>
            <p:nvPr/>
          </p:nvGrpSpPr>
          <p:grpSpPr>
            <a:xfrm rot="16200000">
              <a:off x="2391098" y="3313412"/>
              <a:ext cx="802749" cy="888425"/>
              <a:chOff x="8140437" y="2197080"/>
              <a:chExt cx="1040074" cy="1151079"/>
            </a:xfrm>
            <a:solidFill>
              <a:srgbClr val="16A086"/>
            </a:solidFill>
          </p:grpSpPr>
          <p:sp>
            <p:nvSpPr>
              <p:cNvPr id="38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2510145" y="3630015"/>
              <a:ext cx="407226" cy="407227"/>
              <a:chOff x="1811338" y="5676900"/>
              <a:chExt cx="414337" cy="414338"/>
            </a:xfrm>
          </p:grpSpPr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676900"/>
                <a:ext cx="52387" cy="44450"/>
              </a:xfrm>
              <a:custGeom>
                <a:avLst/>
                <a:gdLst>
                  <a:gd name="T0" fmla="*/ 24 w 24"/>
                  <a:gd name="T1" fmla="*/ 20 h 20"/>
                  <a:gd name="T2" fmla="*/ 24 w 24"/>
                  <a:gd name="T3" fmla="*/ 12 h 20"/>
                  <a:gd name="T4" fmla="*/ 12 w 24"/>
                  <a:gd name="T5" fmla="*/ 0 h 20"/>
                  <a:gd name="T6" fmla="*/ 0 w 24"/>
                  <a:gd name="T7" fmla="*/ 12 h 20"/>
                  <a:gd name="T8" fmla="*/ 0 w 2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0">
                    <a:moveTo>
                      <a:pt x="24" y="20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1992313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44700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946775"/>
                <a:ext cx="52387" cy="144463"/>
              </a:xfrm>
              <a:custGeom>
                <a:avLst/>
                <a:gdLst>
                  <a:gd name="T0" fmla="*/ 0 w 56"/>
                  <a:gd name="T1" fmla="*/ 0 h 152"/>
                  <a:gd name="T2" fmla="*/ 0 w 56"/>
                  <a:gd name="T3" fmla="*/ 152 h 152"/>
                  <a:gd name="T4" fmla="*/ 56 w 56"/>
                  <a:gd name="T5" fmla="*/ 152 h 152"/>
                  <a:gd name="T6" fmla="*/ 56 w 56"/>
                  <a:gd name="T7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52">
                    <a:moveTo>
                      <a:pt x="0" y="0"/>
                    </a:moveTo>
                    <a:lnTo>
                      <a:pt x="0" y="152"/>
                    </a:lnTo>
                    <a:lnTo>
                      <a:pt x="56" y="152"/>
                    </a:lnTo>
                    <a:lnTo>
                      <a:pt x="56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47850" y="5730875"/>
                <a:ext cx="377825" cy="90488"/>
              </a:xfrm>
              <a:custGeom>
                <a:avLst/>
                <a:gdLst>
                  <a:gd name="T0" fmla="*/ 327 w 398"/>
                  <a:gd name="T1" fmla="*/ 95 h 95"/>
                  <a:gd name="T2" fmla="*/ 0 w 398"/>
                  <a:gd name="T3" fmla="*/ 95 h 95"/>
                  <a:gd name="T4" fmla="*/ 19 w 398"/>
                  <a:gd name="T5" fmla="*/ 47 h 95"/>
                  <a:gd name="T6" fmla="*/ 0 w 398"/>
                  <a:gd name="T7" fmla="*/ 0 h 95"/>
                  <a:gd name="T8" fmla="*/ 327 w 398"/>
                  <a:gd name="T9" fmla="*/ 0 h 95"/>
                  <a:gd name="T10" fmla="*/ 398 w 398"/>
                  <a:gd name="T11" fmla="*/ 47 h 95"/>
                  <a:gd name="T12" fmla="*/ 327 w 398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5">
                    <a:moveTo>
                      <a:pt x="327" y="95"/>
                    </a:moveTo>
                    <a:lnTo>
                      <a:pt x="0" y="95"/>
                    </a:lnTo>
                    <a:lnTo>
                      <a:pt x="19" y="47"/>
                    </a:lnTo>
                    <a:lnTo>
                      <a:pt x="0" y="0"/>
                    </a:lnTo>
                    <a:lnTo>
                      <a:pt x="327" y="0"/>
                    </a:lnTo>
                    <a:lnTo>
                      <a:pt x="398" y="47"/>
                    </a:lnTo>
                    <a:lnTo>
                      <a:pt x="327" y="95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5857875"/>
                <a:ext cx="377825" cy="88900"/>
              </a:xfrm>
              <a:custGeom>
                <a:avLst/>
                <a:gdLst>
                  <a:gd name="T0" fmla="*/ 71 w 398"/>
                  <a:gd name="T1" fmla="*/ 0 h 94"/>
                  <a:gd name="T2" fmla="*/ 398 w 398"/>
                  <a:gd name="T3" fmla="*/ 0 h 94"/>
                  <a:gd name="T4" fmla="*/ 379 w 398"/>
                  <a:gd name="T5" fmla="*/ 47 h 94"/>
                  <a:gd name="T6" fmla="*/ 398 w 398"/>
                  <a:gd name="T7" fmla="*/ 94 h 94"/>
                  <a:gd name="T8" fmla="*/ 71 w 398"/>
                  <a:gd name="T9" fmla="*/ 94 h 94"/>
                  <a:gd name="T10" fmla="*/ 0 w 398"/>
                  <a:gd name="T11" fmla="*/ 47 h 94"/>
                  <a:gd name="T12" fmla="*/ 71 w 398"/>
                  <a:gd name="T1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4">
                    <a:moveTo>
                      <a:pt x="71" y="0"/>
                    </a:moveTo>
                    <a:lnTo>
                      <a:pt x="398" y="0"/>
                    </a:lnTo>
                    <a:lnTo>
                      <a:pt x="379" y="47"/>
                    </a:lnTo>
                    <a:lnTo>
                      <a:pt x="398" y="94"/>
                    </a:lnTo>
                    <a:lnTo>
                      <a:pt x="71" y="94"/>
                    </a:lnTo>
                    <a:lnTo>
                      <a:pt x="0" y="47"/>
                    </a:lnTo>
                    <a:lnTo>
                      <a:pt x="71" y="0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1" name="出自【趣你的PPT】(微信:qunideppt)：最优质的PPT资源库"/>
          <p:cNvSpPr/>
          <p:nvPr/>
        </p:nvSpPr>
        <p:spPr>
          <a:xfrm>
            <a:off x="3111855" y="3904449"/>
            <a:ext cx="8214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 relations and token variability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1821326" y="4798250"/>
            <a:ext cx="888425" cy="802749"/>
            <a:chOff x="2348260" y="4267958"/>
            <a:chExt cx="888425" cy="802749"/>
          </a:xfrm>
        </p:grpSpPr>
        <p:grpSp>
          <p:nvGrpSpPr>
            <p:cNvPr id="43" name="组合 42"/>
            <p:cNvGrpSpPr/>
            <p:nvPr/>
          </p:nvGrpSpPr>
          <p:grpSpPr>
            <a:xfrm rot="16200000">
              <a:off x="2391098" y="4225120"/>
              <a:ext cx="802749" cy="888425"/>
              <a:chOff x="8140437" y="2197080"/>
              <a:chExt cx="1040074" cy="1151079"/>
            </a:xfrm>
            <a:solidFill>
              <a:srgbClr val="92D050"/>
            </a:solidFill>
          </p:grpSpPr>
          <p:sp>
            <p:nvSpPr>
              <p:cNvPr id="52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539756" y="4605863"/>
              <a:ext cx="343931" cy="284004"/>
              <a:chOff x="5005388" y="1436688"/>
              <a:chExt cx="419100" cy="346075"/>
            </a:xfrm>
          </p:grpSpPr>
          <p:sp>
            <p:nvSpPr>
              <p:cNvPr id="4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005388" y="1436688"/>
                <a:ext cx="419100" cy="346075"/>
              </a:xfrm>
              <a:prstGeom prst="rect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H="1">
                <a:off x="5222875" y="1709738"/>
                <a:ext cx="92075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05388" y="1509713"/>
                <a:ext cx="41910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41900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78413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114925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4925" y="1582738"/>
                <a:ext cx="53975" cy="127000"/>
              </a:xfrm>
              <a:custGeom>
                <a:avLst/>
                <a:gdLst>
                  <a:gd name="T0" fmla="*/ 0 w 56"/>
                  <a:gd name="T1" fmla="*/ 0 h 133"/>
                  <a:gd name="T2" fmla="*/ 56 w 56"/>
                  <a:gd name="T3" fmla="*/ 66 h 133"/>
                  <a:gd name="T4" fmla="*/ 0 w 56"/>
                  <a:gd name="T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3">
                    <a:moveTo>
                      <a:pt x="0" y="0"/>
                    </a:moveTo>
                    <a:lnTo>
                      <a:pt x="56" y="66"/>
                    </a:lnTo>
                    <a:lnTo>
                      <a:pt x="0" y="133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5" name="出自【趣你的PPT】(微信:qunideppt)：最优质的PPT资源库"/>
          <p:cNvSpPr/>
          <p:nvPr/>
        </p:nvSpPr>
        <p:spPr>
          <a:xfrm>
            <a:off x="3111855" y="4854429"/>
            <a:ext cx="5806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 image parameters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9320773" y="2621646"/>
            <a:ext cx="3148880" cy="4876051"/>
            <a:chOff x="7303706" y="1004074"/>
            <a:chExt cx="4264841" cy="5807924"/>
          </a:xfrm>
        </p:grpSpPr>
        <p:pic>
          <p:nvPicPr>
            <p:cNvPr id="5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03706" y="2968840"/>
              <a:ext cx="2363970" cy="3843158"/>
            </a:xfrm>
            <a:prstGeom prst="rect">
              <a:avLst/>
            </a:prstGeom>
          </p:spPr>
        </p:pic>
        <p:pic>
          <p:nvPicPr>
            <p:cNvPr id="5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2086" y="1004074"/>
              <a:ext cx="2176461" cy="3353091"/>
            </a:xfrm>
            <a:prstGeom prst="rect">
              <a:avLst/>
            </a:prstGeom>
          </p:spPr>
        </p:pic>
      </p:grpSp>
      <p:sp>
        <p:nvSpPr>
          <p:cNvPr id="59" name="出自【趣你的PPT】(微信:qunideppt)：最优质的PPT资源库"/>
          <p:cNvSpPr txBox="1"/>
          <p:nvPr/>
        </p:nvSpPr>
        <p:spPr>
          <a:xfrm>
            <a:off x="349850" y="275496"/>
            <a:ext cx="9398834" cy="7078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Learning-to-learn motor programs</a:t>
            </a:r>
          </a:p>
        </p:txBody>
      </p:sp>
      <p:sp>
        <p:nvSpPr>
          <p:cNvPr id="60" name="灯片编号占位符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19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/>
      <p:bldP spid="41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500609" y="248449"/>
            <a:ext cx="781450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Inference for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One-shot Classification</a:t>
            </a: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0" y="0"/>
            <a:ext cx="2880000" cy="1800000"/>
            <a:chOff x="0" y="2082532"/>
            <a:chExt cx="4369974" cy="3187133"/>
          </a:xfrm>
          <a:solidFill>
            <a:srgbClr val="50C2E2"/>
          </a:solidFill>
        </p:grpSpPr>
        <p:sp>
          <p:nvSpPr>
            <p:cNvPr id="5" name="出自【趣你的PPT】(微信:qunideppt)：最优质的PPT资源库"/>
            <p:cNvSpPr/>
            <p:nvPr/>
          </p:nvSpPr>
          <p:spPr>
            <a:xfrm rot="10800000">
              <a:off x="0" y="2082533"/>
              <a:ext cx="4077902" cy="3187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 rot="5400000">
              <a:off x="4024741" y="4924433"/>
              <a:ext cx="398392" cy="2920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4024742" y="4526041"/>
              <a:ext cx="398391" cy="2920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 rot="5400000">
              <a:off x="4024741" y="4118127"/>
              <a:ext cx="398392" cy="2920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 rot="5400000">
              <a:off x="4024742" y="3719735"/>
              <a:ext cx="398391" cy="2920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 rot="5400000">
              <a:off x="4024742" y="3319756"/>
              <a:ext cx="398391" cy="2920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 rot="5400000">
              <a:off x="4024741" y="2927714"/>
              <a:ext cx="398392" cy="2920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 rot="5400000">
              <a:off x="4024742" y="2535671"/>
              <a:ext cx="398391" cy="2920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 rot="5400000">
              <a:off x="4024742" y="2135692"/>
              <a:ext cx="398391" cy="2920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559" y="273630"/>
            <a:ext cx="1445343" cy="1240189"/>
          </a:xfrm>
          <a:custGeom>
            <a:avLst/>
            <a:gdLst>
              <a:gd name="T0" fmla="*/ 2203 w 2867"/>
              <a:gd name="T1" fmla="*/ 1638 h 2867"/>
              <a:gd name="T2" fmla="*/ 2203 w 2867"/>
              <a:gd name="T3" fmla="*/ 1641 h 2867"/>
              <a:gd name="T4" fmla="*/ 2203 w 2867"/>
              <a:gd name="T5" fmla="*/ 1638 h 2867"/>
              <a:gd name="T6" fmla="*/ 2203 w 2867"/>
              <a:gd name="T7" fmla="*/ 1638 h 2867"/>
              <a:gd name="T8" fmla="*/ 667 w 2867"/>
              <a:gd name="T9" fmla="*/ 1638 h 2867"/>
              <a:gd name="T10" fmla="*/ 667 w 2867"/>
              <a:gd name="T11" fmla="*/ 1641 h 2867"/>
              <a:gd name="T12" fmla="*/ 667 w 2867"/>
              <a:gd name="T13" fmla="*/ 1638 h 2867"/>
              <a:gd name="T14" fmla="*/ 667 w 2867"/>
              <a:gd name="T15" fmla="*/ 1638 h 2867"/>
              <a:gd name="T16" fmla="*/ 1536 w 2867"/>
              <a:gd name="T17" fmla="*/ 108 h 2867"/>
              <a:gd name="T18" fmla="*/ 1536 w 2867"/>
              <a:gd name="T19" fmla="*/ 102 h 2867"/>
              <a:gd name="T20" fmla="*/ 1434 w 2867"/>
              <a:gd name="T21" fmla="*/ 0 h 2867"/>
              <a:gd name="T22" fmla="*/ 1331 w 2867"/>
              <a:gd name="T23" fmla="*/ 102 h 2867"/>
              <a:gd name="T24" fmla="*/ 1331 w 2867"/>
              <a:gd name="T25" fmla="*/ 107 h 2867"/>
              <a:gd name="T26" fmla="*/ 0 w 2867"/>
              <a:gd name="T27" fmla="*/ 1524 h 2867"/>
              <a:gd name="T28" fmla="*/ 3 w 2867"/>
              <a:gd name="T29" fmla="*/ 1638 h 2867"/>
              <a:gd name="T30" fmla="*/ 333 w 2867"/>
              <a:gd name="T31" fmla="*/ 1307 h 2867"/>
              <a:gd name="T32" fmla="*/ 667 w 2867"/>
              <a:gd name="T33" fmla="*/ 1638 h 2867"/>
              <a:gd name="T34" fmla="*/ 667 w 2867"/>
              <a:gd name="T35" fmla="*/ 1638 h 2867"/>
              <a:gd name="T36" fmla="*/ 1000 w 2867"/>
              <a:gd name="T37" fmla="*/ 1307 h 2867"/>
              <a:gd name="T38" fmla="*/ 1331 w 2867"/>
              <a:gd name="T39" fmla="*/ 1598 h 2867"/>
              <a:gd name="T40" fmla="*/ 1331 w 2867"/>
              <a:gd name="T41" fmla="*/ 2458 h 2867"/>
              <a:gd name="T42" fmla="*/ 1126 w 2867"/>
              <a:gd name="T43" fmla="*/ 2662 h 2867"/>
              <a:gd name="T44" fmla="*/ 928 w 2867"/>
              <a:gd name="T45" fmla="*/ 2458 h 2867"/>
              <a:gd name="T46" fmla="*/ 826 w 2867"/>
              <a:gd name="T47" fmla="*/ 2355 h 2867"/>
              <a:gd name="T48" fmla="*/ 723 w 2867"/>
              <a:gd name="T49" fmla="*/ 2458 h 2867"/>
              <a:gd name="T50" fmla="*/ 1126 w 2867"/>
              <a:gd name="T51" fmla="*/ 2867 h 2867"/>
              <a:gd name="T52" fmla="*/ 1418 w 2867"/>
              <a:gd name="T53" fmla="*/ 2747 h 2867"/>
              <a:gd name="T54" fmla="*/ 1536 w 2867"/>
              <a:gd name="T55" fmla="*/ 2458 h 2867"/>
              <a:gd name="T56" fmla="*/ 1536 w 2867"/>
              <a:gd name="T57" fmla="*/ 1592 h 2867"/>
              <a:gd name="T58" fmla="*/ 1869 w 2867"/>
              <a:gd name="T59" fmla="*/ 1308 h 2867"/>
              <a:gd name="T60" fmla="*/ 2203 w 2867"/>
              <a:gd name="T61" fmla="*/ 1638 h 2867"/>
              <a:gd name="T62" fmla="*/ 2203 w 2867"/>
              <a:gd name="T63" fmla="*/ 1638 h 2867"/>
              <a:gd name="T64" fmla="*/ 2536 w 2867"/>
              <a:gd name="T65" fmla="*/ 1308 h 2867"/>
              <a:gd name="T66" fmla="*/ 2865 w 2867"/>
              <a:gd name="T67" fmla="*/ 1638 h 2867"/>
              <a:gd name="T68" fmla="*/ 2867 w 2867"/>
              <a:gd name="T69" fmla="*/ 1563 h 2867"/>
              <a:gd name="T70" fmla="*/ 1536 w 2867"/>
              <a:gd name="T71" fmla="*/ 108 h 2867"/>
              <a:gd name="T72" fmla="*/ 1536 w 2867"/>
              <a:gd name="T73" fmla="*/ 108 h 2867"/>
              <a:gd name="T74" fmla="*/ 1536 w 2867"/>
              <a:gd name="T75" fmla="*/ 108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67" h="2867">
                <a:moveTo>
                  <a:pt x="2203" y="1638"/>
                </a:moveTo>
                <a:cubicBezTo>
                  <a:pt x="2203" y="1641"/>
                  <a:pt x="2203" y="1641"/>
                  <a:pt x="2203" y="1641"/>
                </a:cubicBezTo>
                <a:cubicBezTo>
                  <a:pt x="2203" y="1638"/>
                  <a:pt x="2203" y="1638"/>
                  <a:pt x="2203" y="1638"/>
                </a:cubicBezTo>
                <a:cubicBezTo>
                  <a:pt x="2203" y="1638"/>
                  <a:pt x="2203" y="1638"/>
                  <a:pt x="2203" y="1638"/>
                </a:cubicBezTo>
                <a:close/>
                <a:moveTo>
                  <a:pt x="667" y="1638"/>
                </a:moveTo>
                <a:cubicBezTo>
                  <a:pt x="667" y="1641"/>
                  <a:pt x="667" y="1641"/>
                  <a:pt x="667" y="1641"/>
                </a:cubicBezTo>
                <a:cubicBezTo>
                  <a:pt x="667" y="1638"/>
                  <a:pt x="667" y="1638"/>
                  <a:pt x="667" y="1638"/>
                </a:cubicBezTo>
                <a:cubicBezTo>
                  <a:pt x="667" y="1638"/>
                  <a:pt x="667" y="1638"/>
                  <a:pt x="667" y="1638"/>
                </a:cubicBezTo>
                <a:close/>
                <a:moveTo>
                  <a:pt x="1536" y="108"/>
                </a:moveTo>
                <a:cubicBezTo>
                  <a:pt x="1536" y="102"/>
                  <a:pt x="1536" y="102"/>
                  <a:pt x="1536" y="102"/>
                </a:cubicBezTo>
                <a:cubicBezTo>
                  <a:pt x="1536" y="46"/>
                  <a:pt x="1490" y="0"/>
                  <a:pt x="1434" y="0"/>
                </a:cubicBezTo>
                <a:cubicBezTo>
                  <a:pt x="1377" y="0"/>
                  <a:pt x="1331" y="46"/>
                  <a:pt x="1331" y="102"/>
                </a:cubicBezTo>
                <a:cubicBezTo>
                  <a:pt x="1331" y="107"/>
                  <a:pt x="1331" y="107"/>
                  <a:pt x="1331" y="107"/>
                </a:cubicBezTo>
                <a:cubicBezTo>
                  <a:pt x="587" y="158"/>
                  <a:pt x="0" y="767"/>
                  <a:pt x="0" y="1524"/>
                </a:cubicBezTo>
                <a:cubicBezTo>
                  <a:pt x="0" y="1547"/>
                  <a:pt x="1" y="1615"/>
                  <a:pt x="3" y="1638"/>
                </a:cubicBezTo>
                <a:cubicBezTo>
                  <a:pt x="20" y="1469"/>
                  <a:pt x="161" y="1307"/>
                  <a:pt x="333" y="1307"/>
                </a:cubicBezTo>
                <a:cubicBezTo>
                  <a:pt x="517" y="1307"/>
                  <a:pt x="666" y="1455"/>
                  <a:pt x="667" y="1638"/>
                </a:cubicBezTo>
                <a:cubicBezTo>
                  <a:pt x="667" y="1638"/>
                  <a:pt x="667" y="1638"/>
                  <a:pt x="667" y="1638"/>
                </a:cubicBezTo>
                <a:cubicBezTo>
                  <a:pt x="668" y="1455"/>
                  <a:pt x="817" y="1307"/>
                  <a:pt x="1000" y="1307"/>
                </a:cubicBezTo>
                <a:cubicBezTo>
                  <a:pt x="1170" y="1307"/>
                  <a:pt x="1326" y="1442"/>
                  <a:pt x="1331" y="1598"/>
                </a:cubicBezTo>
                <a:cubicBezTo>
                  <a:pt x="1331" y="2458"/>
                  <a:pt x="1331" y="2458"/>
                  <a:pt x="1331" y="2458"/>
                </a:cubicBezTo>
                <a:cubicBezTo>
                  <a:pt x="1331" y="2572"/>
                  <a:pt x="1241" y="2662"/>
                  <a:pt x="1126" y="2662"/>
                </a:cubicBezTo>
                <a:cubicBezTo>
                  <a:pt x="1017" y="2662"/>
                  <a:pt x="928" y="2570"/>
                  <a:pt x="928" y="2458"/>
                </a:cubicBezTo>
                <a:cubicBezTo>
                  <a:pt x="928" y="2401"/>
                  <a:pt x="882" y="2355"/>
                  <a:pt x="826" y="2355"/>
                </a:cubicBezTo>
                <a:cubicBezTo>
                  <a:pt x="769" y="2355"/>
                  <a:pt x="723" y="2401"/>
                  <a:pt x="723" y="2458"/>
                </a:cubicBezTo>
                <a:cubicBezTo>
                  <a:pt x="723" y="2684"/>
                  <a:pt x="904" y="2867"/>
                  <a:pt x="1126" y="2867"/>
                </a:cubicBezTo>
                <a:cubicBezTo>
                  <a:pt x="1237" y="2867"/>
                  <a:pt x="1341" y="2824"/>
                  <a:pt x="1418" y="2747"/>
                </a:cubicBezTo>
                <a:cubicBezTo>
                  <a:pt x="1494" y="2670"/>
                  <a:pt x="1536" y="2567"/>
                  <a:pt x="1536" y="2458"/>
                </a:cubicBezTo>
                <a:cubicBezTo>
                  <a:pt x="1536" y="1592"/>
                  <a:pt x="1536" y="1592"/>
                  <a:pt x="1536" y="1592"/>
                </a:cubicBezTo>
                <a:cubicBezTo>
                  <a:pt x="1557" y="1382"/>
                  <a:pt x="1686" y="1308"/>
                  <a:pt x="1869" y="1308"/>
                </a:cubicBezTo>
                <a:cubicBezTo>
                  <a:pt x="2053" y="1308"/>
                  <a:pt x="2202" y="1455"/>
                  <a:pt x="2203" y="1638"/>
                </a:cubicBezTo>
                <a:cubicBezTo>
                  <a:pt x="2203" y="1638"/>
                  <a:pt x="2203" y="1638"/>
                  <a:pt x="2203" y="1638"/>
                </a:cubicBezTo>
                <a:cubicBezTo>
                  <a:pt x="2204" y="1455"/>
                  <a:pt x="2353" y="1308"/>
                  <a:pt x="2536" y="1308"/>
                </a:cubicBezTo>
                <a:cubicBezTo>
                  <a:pt x="2703" y="1308"/>
                  <a:pt x="2841" y="1478"/>
                  <a:pt x="2865" y="1638"/>
                </a:cubicBezTo>
                <a:cubicBezTo>
                  <a:pt x="2866" y="1620"/>
                  <a:pt x="2867" y="1580"/>
                  <a:pt x="2867" y="1563"/>
                </a:cubicBezTo>
                <a:cubicBezTo>
                  <a:pt x="2867" y="805"/>
                  <a:pt x="2280" y="162"/>
                  <a:pt x="1536" y="108"/>
                </a:cubicBezTo>
                <a:close/>
                <a:moveTo>
                  <a:pt x="1536" y="108"/>
                </a:moveTo>
                <a:cubicBezTo>
                  <a:pt x="1536" y="108"/>
                  <a:pt x="1536" y="108"/>
                  <a:pt x="1536" y="10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97D2FF"/>
              </a:clrFrom>
              <a:clrTo>
                <a:srgbClr val="97D2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48325" y="2283202"/>
            <a:ext cx="3840813" cy="44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8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99189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Inference for one-shot classification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 rot="18898899">
            <a:off x="1287270" y="929678"/>
            <a:ext cx="608171" cy="2593253"/>
            <a:chOff x="2117309" y="2419371"/>
            <a:chExt cx="608171" cy="2593253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 rot="2700000">
              <a:off x="1102558" y="3434122"/>
              <a:ext cx="2593253" cy="563751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ADBAC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 txBox="1"/>
            <p:nvPr/>
          </p:nvSpPr>
          <p:spPr>
            <a:xfrm rot="2788912">
              <a:off x="1218399" y="3487970"/>
              <a:ext cx="2552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Extract skeleton</a:t>
              </a:r>
              <a:endParaRPr lang="zh-CN" altLang="en-US" sz="24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 rot="18924678">
            <a:off x="497983" y="4689971"/>
            <a:ext cx="2718293" cy="2593253"/>
            <a:chOff x="5992430" y="2419198"/>
            <a:chExt cx="2718293" cy="2593253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 rot="2700000">
              <a:off x="5935832" y="3433949"/>
              <a:ext cx="2593253" cy="563751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ADBAC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 rot="2695605">
              <a:off x="5992430" y="3602410"/>
              <a:ext cx="2718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Posterior score</a:t>
              </a:r>
              <a:endParaRPr lang="zh-CN" altLang="en-US" sz="24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3525435" y="2945661"/>
            <a:ext cx="2593253" cy="1512168"/>
            <a:chOff x="3525435" y="2945661"/>
            <a:chExt cx="2593253" cy="1512168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 rot="18900000" flipH="1">
              <a:off x="3525435" y="3434125"/>
              <a:ext cx="2593253" cy="563751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ADBAC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 rot="18866207">
              <a:off x="4009407" y="3532468"/>
              <a:ext cx="1512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 rot="2739549">
            <a:off x="8875063" y="2975896"/>
            <a:ext cx="2593253" cy="2373877"/>
            <a:chOff x="8358710" y="2467917"/>
            <a:chExt cx="2593253" cy="2373877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 rot="18900000" flipH="1">
              <a:off x="8358710" y="3433951"/>
              <a:ext cx="2593253" cy="563751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ADBAC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 rot="18866207">
              <a:off x="8503802" y="3424023"/>
              <a:ext cx="2373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Random walk</a:t>
              </a:r>
              <a:endParaRPr lang="zh-CN" altLang="en-US" sz="24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648016" y="2783985"/>
            <a:ext cx="1691252" cy="1691252"/>
            <a:chOff x="2737801" y="2168302"/>
            <a:chExt cx="1691252" cy="1691252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 rot="2700000">
              <a:off x="2737801" y="2168302"/>
              <a:ext cx="1691252" cy="1691252"/>
            </a:xfrm>
            <a:prstGeom prst="roundRect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40000" y="2819842"/>
              <a:ext cx="540055" cy="519810"/>
            </a:xfrm>
            <a:custGeom>
              <a:avLst/>
              <a:gdLst>
                <a:gd name="T0" fmla="*/ 19 w 229"/>
                <a:gd name="T1" fmla="*/ 0 h 217"/>
                <a:gd name="T2" fmla="*/ 209 w 229"/>
                <a:gd name="T3" fmla="*/ 0 h 217"/>
                <a:gd name="T4" fmla="*/ 229 w 229"/>
                <a:gd name="T5" fmla="*/ 20 h 217"/>
                <a:gd name="T6" fmla="*/ 229 w 229"/>
                <a:gd name="T7" fmla="*/ 140 h 217"/>
                <a:gd name="T8" fmla="*/ 209 w 229"/>
                <a:gd name="T9" fmla="*/ 160 h 217"/>
                <a:gd name="T10" fmla="*/ 19 w 229"/>
                <a:gd name="T11" fmla="*/ 160 h 217"/>
                <a:gd name="T12" fmla="*/ 0 w 229"/>
                <a:gd name="T13" fmla="*/ 140 h 217"/>
                <a:gd name="T14" fmla="*/ 0 w 229"/>
                <a:gd name="T15" fmla="*/ 20 h 217"/>
                <a:gd name="T16" fmla="*/ 19 w 229"/>
                <a:gd name="T17" fmla="*/ 0 h 217"/>
                <a:gd name="T18" fmla="*/ 56 w 229"/>
                <a:gd name="T19" fmla="*/ 203 h 217"/>
                <a:gd name="T20" fmla="*/ 94 w 229"/>
                <a:gd name="T21" fmla="*/ 199 h 217"/>
                <a:gd name="T22" fmla="*/ 94 w 229"/>
                <a:gd name="T23" fmla="*/ 171 h 217"/>
                <a:gd name="T24" fmla="*/ 140 w 229"/>
                <a:gd name="T25" fmla="*/ 171 h 217"/>
                <a:gd name="T26" fmla="*/ 140 w 229"/>
                <a:gd name="T27" fmla="*/ 199 h 217"/>
                <a:gd name="T28" fmla="*/ 176 w 229"/>
                <a:gd name="T29" fmla="*/ 203 h 217"/>
                <a:gd name="T30" fmla="*/ 176 w 229"/>
                <a:gd name="T31" fmla="*/ 217 h 217"/>
                <a:gd name="T32" fmla="*/ 56 w 229"/>
                <a:gd name="T33" fmla="*/ 217 h 217"/>
                <a:gd name="T34" fmla="*/ 56 w 229"/>
                <a:gd name="T35" fmla="*/ 203 h 217"/>
                <a:gd name="T36" fmla="*/ 17 w 229"/>
                <a:gd name="T37" fmla="*/ 19 h 217"/>
                <a:gd name="T38" fmla="*/ 17 w 229"/>
                <a:gd name="T39" fmla="*/ 124 h 217"/>
                <a:gd name="T40" fmla="*/ 210 w 229"/>
                <a:gd name="T41" fmla="*/ 124 h 217"/>
                <a:gd name="T42" fmla="*/ 210 w 229"/>
                <a:gd name="T43" fmla="*/ 19 h 217"/>
                <a:gd name="T44" fmla="*/ 17 w 229"/>
                <a:gd name="T45" fmla="*/ 19 h 217"/>
                <a:gd name="T46" fmla="*/ 191 w 229"/>
                <a:gd name="T47" fmla="*/ 134 h 217"/>
                <a:gd name="T48" fmla="*/ 183 w 229"/>
                <a:gd name="T49" fmla="*/ 142 h 217"/>
                <a:gd name="T50" fmla="*/ 191 w 229"/>
                <a:gd name="T51" fmla="*/ 150 h 217"/>
                <a:gd name="T52" fmla="*/ 199 w 229"/>
                <a:gd name="T53" fmla="*/ 142 h 217"/>
                <a:gd name="T54" fmla="*/ 191 w 229"/>
                <a:gd name="T55" fmla="*/ 13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9" h="217">
                  <a:moveTo>
                    <a:pt x="19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220" y="0"/>
                    <a:pt x="229" y="9"/>
                    <a:pt x="229" y="20"/>
                  </a:cubicBezTo>
                  <a:cubicBezTo>
                    <a:pt x="229" y="140"/>
                    <a:pt x="229" y="140"/>
                    <a:pt x="229" y="140"/>
                  </a:cubicBezTo>
                  <a:cubicBezTo>
                    <a:pt x="229" y="151"/>
                    <a:pt x="220" y="160"/>
                    <a:pt x="209" y="160"/>
                  </a:cubicBezTo>
                  <a:cubicBezTo>
                    <a:pt x="19" y="160"/>
                    <a:pt x="19" y="160"/>
                    <a:pt x="19" y="160"/>
                  </a:cubicBezTo>
                  <a:cubicBezTo>
                    <a:pt x="8" y="160"/>
                    <a:pt x="0" y="151"/>
                    <a:pt x="0" y="14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  <a:moveTo>
                    <a:pt x="56" y="203"/>
                  </a:moveTo>
                  <a:cubicBezTo>
                    <a:pt x="69" y="201"/>
                    <a:pt x="81" y="199"/>
                    <a:pt x="94" y="19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140" y="171"/>
                    <a:pt x="140" y="171"/>
                    <a:pt x="140" y="171"/>
                  </a:cubicBezTo>
                  <a:cubicBezTo>
                    <a:pt x="140" y="199"/>
                    <a:pt x="140" y="199"/>
                    <a:pt x="140" y="199"/>
                  </a:cubicBezTo>
                  <a:cubicBezTo>
                    <a:pt x="152" y="200"/>
                    <a:pt x="164" y="201"/>
                    <a:pt x="176" y="203"/>
                  </a:cubicBezTo>
                  <a:cubicBezTo>
                    <a:pt x="176" y="217"/>
                    <a:pt x="176" y="217"/>
                    <a:pt x="176" y="217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6" y="213"/>
                    <a:pt x="56" y="208"/>
                    <a:pt x="56" y="203"/>
                  </a:cubicBezTo>
                  <a:close/>
                  <a:moveTo>
                    <a:pt x="17" y="19"/>
                  </a:moveTo>
                  <a:cubicBezTo>
                    <a:pt x="17" y="124"/>
                    <a:pt x="17" y="124"/>
                    <a:pt x="17" y="124"/>
                  </a:cubicBezTo>
                  <a:cubicBezTo>
                    <a:pt x="210" y="124"/>
                    <a:pt x="210" y="124"/>
                    <a:pt x="210" y="124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17" y="19"/>
                    <a:pt x="17" y="19"/>
                    <a:pt x="17" y="19"/>
                  </a:cubicBezTo>
                  <a:close/>
                  <a:moveTo>
                    <a:pt x="191" y="134"/>
                  </a:moveTo>
                  <a:cubicBezTo>
                    <a:pt x="186" y="134"/>
                    <a:pt x="183" y="137"/>
                    <a:pt x="183" y="142"/>
                  </a:cubicBezTo>
                  <a:cubicBezTo>
                    <a:pt x="183" y="146"/>
                    <a:pt x="186" y="150"/>
                    <a:pt x="191" y="150"/>
                  </a:cubicBezTo>
                  <a:cubicBezTo>
                    <a:pt x="195" y="150"/>
                    <a:pt x="199" y="146"/>
                    <a:pt x="199" y="142"/>
                  </a:cubicBezTo>
                  <a:cubicBezTo>
                    <a:pt x="199" y="137"/>
                    <a:pt x="195" y="134"/>
                    <a:pt x="191" y="1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9756904" y="4892040"/>
            <a:ext cx="1691252" cy="1691252"/>
            <a:chOff x="5215671" y="3629612"/>
            <a:chExt cx="1691252" cy="1691252"/>
          </a:xfrm>
        </p:grpSpPr>
        <p:sp>
          <p:nvSpPr>
            <p:cNvPr id="23" name="出自【趣你的PPT】(微信:qunideppt)：最优质的PPT资源库"/>
            <p:cNvSpPr/>
            <p:nvPr/>
          </p:nvSpPr>
          <p:spPr>
            <a:xfrm rot="2700000">
              <a:off x="5215671" y="3629612"/>
              <a:ext cx="1691252" cy="1691252"/>
            </a:xfrm>
            <a:prstGeom prst="roundRect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38231" y="4206955"/>
              <a:ext cx="260022" cy="536565"/>
            </a:xfrm>
            <a:custGeom>
              <a:avLst/>
              <a:gdLst>
                <a:gd name="T0" fmla="*/ 0 w 111"/>
                <a:gd name="T1" fmla="*/ 76 h 224"/>
                <a:gd name="T2" fmla="*/ 27 w 111"/>
                <a:gd name="T3" fmla="*/ 89 h 224"/>
                <a:gd name="T4" fmla="*/ 27 w 111"/>
                <a:gd name="T5" fmla="*/ 213 h 224"/>
                <a:gd name="T6" fmla="*/ 0 w 111"/>
                <a:gd name="T7" fmla="*/ 200 h 224"/>
                <a:gd name="T8" fmla="*/ 0 w 111"/>
                <a:gd name="T9" fmla="*/ 76 h 224"/>
                <a:gd name="T10" fmla="*/ 65 w 111"/>
                <a:gd name="T11" fmla="*/ 40 h 224"/>
                <a:gd name="T12" fmla="*/ 75 w 111"/>
                <a:gd name="T13" fmla="*/ 37 h 224"/>
                <a:gd name="T14" fmla="*/ 75 w 111"/>
                <a:gd name="T15" fmla="*/ 43 h 224"/>
                <a:gd name="T16" fmla="*/ 65 w 111"/>
                <a:gd name="T17" fmla="*/ 46 h 224"/>
                <a:gd name="T18" fmla="*/ 65 w 111"/>
                <a:gd name="T19" fmla="*/ 40 h 224"/>
                <a:gd name="T20" fmla="*/ 46 w 111"/>
                <a:gd name="T21" fmla="*/ 46 h 224"/>
                <a:gd name="T22" fmla="*/ 56 w 111"/>
                <a:gd name="T23" fmla="*/ 43 h 224"/>
                <a:gd name="T24" fmla="*/ 56 w 111"/>
                <a:gd name="T25" fmla="*/ 49 h 224"/>
                <a:gd name="T26" fmla="*/ 46 w 111"/>
                <a:gd name="T27" fmla="*/ 52 h 224"/>
                <a:gd name="T28" fmla="*/ 46 w 111"/>
                <a:gd name="T29" fmla="*/ 46 h 224"/>
                <a:gd name="T30" fmla="*/ 35 w 111"/>
                <a:gd name="T31" fmla="*/ 25 h 224"/>
                <a:gd name="T32" fmla="*/ 35 w 111"/>
                <a:gd name="T33" fmla="*/ 25 h 224"/>
                <a:gd name="T34" fmla="*/ 23 w 111"/>
                <a:gd name="T35" fmla="*/ 20 h 224"/>
                <a:gd name="T36" fmla="*/ 24 w 111"/>
                <a:gd name="T37" fmla="*/ 66 h 224"/>
                <a:gd name="T38" fmla="*/ 24 w 111"/>
                <a:gd name="T39" fmla="*/ 66 h 224"/>
                <a:gd name="T40" fmla="*/ 12 w 111"/>
                <a:gd name="T41" fmla="*/ 69 h 224"/>
                <a:gd name="T42" fmla="*/ 38 w 111"/>
                <a:gd name="T43" fmla="*/ 82 h 224"/>
                <a:gd name="T44" fmla="*/ 38 w 111"/>
                <a:gd name="T45" fmla="*/ 215 h 224"/>
                <a:gd name="T46" fmla="*/ 111 w 111"/>
                <a:gd name="T47" fmla="*/ 194 h 224"/>
                <a:gd name="T48" fmla="*/ 111 w 111"/>
                <a:gd name="T49" fmla="*/ 70 h 224"/>
                <a:gd name="T50" fmla="*/ 45 w 111"/>
                <a:gd name="T51" fmla="*/ 91 h 224"/>
                <a:gd name="T52" fmla="*/ 45 w 111"/>
                <a:gd name="T53" fmla="*/ 83 h 224"/>
                <a:gd name="T54" fmla="*/ 111 w 111"/>
                <a:gd name="T55" fmla="*/ 62 h 224"/>
                <a:gd name="T56" fmla="*/ 111 w 111"/>
                <a:gd name="T57" fmla="*/ 62 h 224"/>
                <a:gd name="T58" fmla="*/ 87 w 111"/>
                <a:gd name="T59" fmla="*/ 51 h 224"/>
                <a:gd name="T60" fmla="*/ 87 w 111"/>
                <a:gd name="T61" fmla="*/ 10 h 224"/>
                <a:gd name="T62" fmla="*/ 70 w 111"/>
                <a:gd name="T63" fmla="*/ 1 h 224"/>
                <a:gd name="T64" fmla="*/ 68 w 111"/>
                <a:gd name="T65" fmla="*/ 0 h 224"/>
                <a:gd name="T66" fmla="*/ 67 w 111"/>
                <a:gd name="T67" fmla="*/ 1 h 224"/>
                <a:gd name="T68" fmla="*/ 27 w 111"/>
                <a:gd name="T69" fmla="*/ 15 h 224"/>
                <a:gd name="T70" fmla="*/ 35 w 111"/>
                <a:gd name="T71" fmla="*/ 19 h 224"/>
                <a:gd name="T72" fmla="*/ 68 w 111"/>
                <a:gd name="T73" fmla="*/ 7 h 224"/>
                <a:gd name="T74" fmla="*/ 75 w 111"/>
                <a:gd name="T75" fmla="*/ 12 h 224"/>
                <a:gd name="T76" fmla="*/ 35 w 111"/>
                <a:gd name="T77" fmla="*/ 25 h 224"/>
                <a:gd name="T78" fmla="*/ 80 w 111"/>
                <a:gd name="T79" fmla="*/ 18 h 224"/>
                <a:gd name="T80" fmla="*/ 40 w 111"/>
                <a:gd name="T81" fmla="*/ 31 h 224"/>
                <a:gd name="T82" fmla="*/ 40 w 111"/>
                <a:gd name="T83" fmla="*/ 75 h 224"/>
                <a:gd name="T84" fmla="*/ 80 w 111"/>
                <a:gd name="T85" fmla="*/ 62 h 224"/>
                <a:gd name="T86" fmla="*/ 80 w 111"/>
                <a:gd name="T87" fmla="*/ 1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1" h="224">
                  <a:moveTo>
                    <a:pt x="0" y="76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143"/>
                    <a:pt x="27" y="159"/>
                    <a:pt x="27" y="213"/>
                  </a:cubicBezTo>
                  <a:cubicBezTo>
                    <a:pt x="18" y="209"/>
                    <a:pt x="9" y="205"/>
                    <a:pt x="0" y="200"/>
                  </a:cubicBezTo>
                  <a:cubicBezTo>
                    <a:pt x="0" y="76"/>
                    <a:pt x="0" y="76"/>
                    <a:pt x="0" y="76"/>
                  </a:cubicBezTo>
                  <a:close/>
                  <a:moveTo>
                    <a:pt x="65" y="40"/>
                  </a:moveTo>
                  <a:cubicBezTo>
                    <a:pt x="75" y="37"/>
                    <a:pt x="75" y="37"/>
                    <a:pt x="75" y="37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0"/>
                    <a:pt x="65" y="40"/>
                    <a:pt x="65" y="40"/>
                  </a:cubicBezTo>
                  <a:close/>
                  <a:moveTo>
                    <a:pt x="46" y="46"/>
                  </a:moveTo>
                  <a:cubicBezTo>
                    <a:pt x="56" y="43"/>
                    <a:pt x="56" y="43"/>
                    <a:pt x="56" y="43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6" y="46"/>
                    <a:pt x="46" y="46"/>
                    <a:pt x="46" y="46"/>
                  </a:cubicBezTo>
                  <a:close/>
                  <a:moveTo>
                    <a:pt x="35" y="25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63" y="224"/>
                    <a:pt x="87" y="215"/>
                    <a:pt x="111" y="194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35" y="25"/>
                    <a:pt x="35" y="25"/>
                    <a:pt x="35" y="25"/>
                  </a:cubicBezTo>
                  <a:close/>
                  <a:moveTo>
                    <a:pt x="80" y="18"/>
                  </a:moveTo>
                  <a:cubicBezTo>
                    <a:pt x="40" y="31"/>
                    <a:pt x="40" y="31"/>
                    <a:pt x="40" y="31"/>
                  </a:cubicBezTo>
                  <a:cubicBezTo>
                    <a:pt x="40" y="75"/>
                    <a:pt x="40" y="75"/>
                    <a:pt x="40" y="75"/>
                  </a:cubicBezTo>
                  <a:cubicBezTo>
                    <a:pt x="80" y="62"/>
                    <a:pt x="80" y="62"/>
                    <a:pt x="80" y="62"/>
                  </a:cubicBezTo>
                  <a:lnTo>
                    <a:pt x="80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26" name="图片 2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72" y="1258456"/>
            <a:ext cx="8259328" cy="1819529"/>
          </a:xfrm>
          <a:prstGeom prst="rect">
            <a:avLst/>
          </a:prstGeom>
        </p:spPr>
      </p:pic>
      <p:pic>
        <p:nvPicPr>
          <p:cNvPr id="27" name="图片 26" descr="Lake-SM.pdf - 福昕阅读器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7" t="34697" r="28409" b="38074"/>
          <a:stretch/>
        </p:blipFill>
        <p:spPr>
          <a:xfrm>
            <a:off x="2614450" y="3372091"/>
            <a:ext cx="5237018" cy="1787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4143745" y="5737665"/>
                <a:ext cx="4186257" cy="768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m:rPr>
                                      <m:lit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m:rPr>
                                      <m:lit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745" y="5737665"/>
                <a:ext cx="4186257" cy="7684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39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9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3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9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出自【趣你的PPT】(微信:qunideppt)：最优质的PPT资源库"/>
          <p:cNvSpPr/>
          <p:nvPr/>
        </p:nvSpPr>
        <p:spPr>
          <a:xfrm>
            <a:off x="165798" y="275497"/>
            <a:ext cx="8908929" cy="707886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49850" y="275496"/>
            <a:ext cx="9001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Extracting the character skeleton</a:t>
            </a:r>
          </a:p>
        </p:txBody>
      </p:sp>
      <p:grpSp>
        <p:nvGrpSpPr>
          <p:cNvPr id="10" name="Group 2出自【趣你的PPT】(微信:qunideppt)：最优质的PPT资源库"/>
          <p:cNvGrpSpPr/>
          <p:nvPr/>
        </p:nvGrpSpPr>
        <p:grpSpPr>
          <a:xfrm>
            <a:off x="1821328" y="2012315"/>
            <a:ext cx="888425" cy="802749"/>
            <a:chOff x="1800259" y="1657351"/>
            <a:chExt cx="1151079" cy="1040074"/>
          </a:xfrm>
        </p:grpSpPr>
        <p:grpSp>
          <p:nvGrpSpPr>
            <p:cNvPr id="11" name="组合 10"/>
            <p:cNvGrpSpPr/>
            <p:nvPr/>
          </p:nvGrpSpPr>
          <p:grpSpPr>
            <a:xfrm rot="16200000">
              <a:off x="1855762" y="1601848"/>
              <a:ext cx="1040074" cy="1151079"/>
              <a:chOff x="8140437" y="2197080"/>
              <a:chExt cx="1040074" cy="1151079"/>
            </a:xfrm>
          </p:grpSpPr>
          <p:sp>
            <p:nvSpPr>
              <p:cNvPr id="20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042032" y="2029313"/>
              <a:ext cx="415925" cy="417512"/>
              <a:chOff x="3937000" y="4611688"/>
              <a:chExt cx="415925" cy="417512"/>
            </a:xfrm>
          </p:grpSpPr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35438" y="4611688"/>
                <a:ext cx="217487" cy="219075"/>
              </a:xfrm>
              <a:custGeom>
                <a:avLst/>
                <a:gdLst>
                  <a:gd name="T0" fmla="*/ 96 w 97"/>
                  <a:gd name="T1" fmla="*/ 48 h 97"/>
                  <a:gd name="T2" fmla="*/ 49 w 97"/>
                  <a:gd name="T3" fmla="*/ 97 h 97"/>
                  <a:gd name="T4" fmla="*/ 0 w 97"/>
                  <a:gd name="T5" fmla="*/ 50 h 97"/>
                  <a:gd name="T6" fmla="*/ 47 w 97"/>
                  <a:gd name="T7" fmla="*/ 1 h 97"/>
                  <a:gd name="T8" fmla="*/ 96 w 97"/>
                  <a:gd name="T9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97">
                    <a:moveTo>
                      <a:pt x="96" y="48"/>
                    </a:moveTo>
                    <a:cubicBezTo>
                      <a:pt x="97" y="74"/>
                      <a:pt x="76" y="96"/>
                      <a:pt x="49" y="97"/>
                    </a:cubicBezTo>
                    <a:cubicBezTo>
                      <a:pt x="23" y="97"/>
                      <a:pt x="1" y="76"/>
                      <a:pt x="0" y="50"/>
                    </a:cubicBezTo>
                    <a:cubicBezTo>
                      <a:pt x="0" y="23"/>
                      <a:pt x="21" y="1"/>
                      <a:pt x="47" y="1"/>
                    </a:cubicBezTo>
                    <a:cubicBezTo>
                      <a:pt x="74" y="0"/>
                      <a:pt x="96" y="21"/>
                      <a:pt x="96" y="48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171950" y="4722813"/>
                <a:ext cx="71438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243388" y="4651375"/>
                <a:ext cx="0" cy="71438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37000" y="4614863"/>
                <a:ext cx="414338" cy="414337"/>
              </a:xfrm>
              <a:custGeom>
                <a:avLst/>
                <a:gdLst>
                  <a:gd name="T0" fmla="*/ 118 w 184"/>
                  <a:gd name="T1" fmla="*/ 3 h 184"/>
                  <a:gd name="T2" fmla="*/ 92 w 184"/>
                  <a:gd name="T3" fmla="*/ 0 h 184"/>
                  <a:gd name="T4" fmla="*/ 0 w 184"/>
                  <a:gd name="T5" fmla="*/ 92 h 184"/>
                  <a:gd name="T6" fmla="*/ 92 w 184"/>
                  <a:gd name="T7" fmla="*/ 184 h 184"/>
                  <a:gd name="T8" fmla="*/ 184 w 184"/>
                  <a:gd name="T9" fmla="*/ 92 h 184"/>
                  <a:gd name="T10" fmla="*/ 181 w 184"/>
                  <a:gd name="T11" fmla="*/ 66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184">
                    <a:moveTo>
                      <a:pt x="118" y="3"/>
                    </a:moveTo>
                    <a:cubicBezTo>
                      <a:pt x="110" y="1"/>
                      <a:pt x="101" y="0"/>
                      <a:pt x="92" y="0"/>
                    </a:cubicBez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83"/>
                      <a:pt x="183" y="74"/>
                      <a:pt x="181" y="66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00500" y="4668838"/>
                <a:ext cx="142875" cy="195262"/>
              </a:xfrm>
              <a:custGeom>
                <a:avLst/>
                <a:gdLst>
                  <a:gd name="T0" fmla="*/ 63 w 64"/>
                  <a:gd name="T1" fmla="*/ 8 h 87"/>
                  <a:gd name="T2" fmla="*/ 43 w 64"/>
                  <a:gd name="T3" fmla="*/ 3 h 87"/>
                  <a:gd name="T4" fmla="*/ 6 w 64"/>
                  <a:gd name="T5" fmla="*/ 14 h 87"/>
                  <a:gd name="T6" fmla="*/ 8 w 64"/>
                  <a:gd name="T7" fmla="*/ 33 h 87"/>
                  <a:gd name="T8" fmla="*/ 29 w 64"/>
                  <a:gd name="T9" fmla="*/ 74 h 87"/>
                  <a:gd name="T10" fmla="*/ 57 w 64"/>
                  <a:gd name="T11" fmla="*/ 85 h 87"/>
                  <a:gd name="T12" fmla="*/ 54 w 64"/>
                  <a:gd name="T13" fmla="*/ 81 h 87"/>
                  <a:gd name="T14" fmla="*/ 48 w 64"/>
                  <a:gd name="T15" fmla="*/ 76 h 87"/>
                  <a:gd name="T16" fmla="*/ 45 w 64"/>
                  <a:gd name="T17" fmla="*/ 67 h 87"/>
                  <a:gd name="T18" fmla="*/ 36 w 64"/>
                  <a:gd name="T19" fmla="*/ 64 h 87"/>
                  <a:gd name="T20" fmla="*/ 45 w 64"/>
                  <a:gd name="T21" fmla="*/ 52 h 87"/>
                  <a:gd name="T22" fmla="*/ 64 w 64"/>
                  <a:gd name="T23" fmla="*/ 4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87">
                    <a:moveTo>
                      <a:pt x="63" y="8"/>
                    </a:moveTo>
                    <a:cubicBezTo>
                      <a:pt x="56" y="5"/>
                      <a:pt x="48" y="4"/>
                      <a:pt x="43" y="3"/>
                    </a:cubicBezTo>
                    <a:cubicBezTo>
                      <a:pt x="25" y="0"/>
                      <a:pt x="0" y="7"/>
                      <a:pt x="6" y="14"/>
                    </a:cubicBezTo>
                    <a:cubicBezTo>
                      <a:pt x="12" y="20"/>
                      <a:pt x="9" y="30"/>
                      <a:pt x="8" y="33"/>
                    </a:cubicBezTo>
                    <a:cubicBezTo>
                      <a:pt x="4" y="44"/>
                      <a:pt x="7" y="61"/>
                      <a:pt x="29" y="74"/>
                    </a:cubicBezTo>
                    <a:cubicBezTo>
                      <a:pt x="51" y="86"/>
                      <a:pt x="55" y="83"/>
                      <a:pt x="57" y="85"/>
                    </a:cubicBezTo>
                    <a:cubicBezTo>
                      <a:pt x="59" y="87"/>
                      <a:pt x="53" y="87"/>
                      <a:pt x="54" y="81"/>
                    </a:cubicBezTo>
                    <a:cubicBezTo>
                      <a:pt x="55" y="75"/>
                      <a:pt x="51" y="76"/>
                      <a:pt x="48" y="76"/>
                    </a:cubicBezTo>
                    <a:cubicBezTo>
                      <a:pt x="45" y="76"/>
                      <a:pt x="44" y="70"/>
                      <a:pt x="45" y="67"/>
                    </a:cubicBezTo>
                    <a:cubicBezTo>
                      <a:pt x="46" y="63"/>
                      <a:pt x="41" y="71"/>
                      <a:pt x="36" y="64"/>
                    </a:cubicBezTo>
                    <a:cubicBezTo>
                      <a:pt x="32" y="56"/>
                      <a:pt x="39" y="50"/>
                      <a:pt x="45" y="52"/>
                    </a:cubicBezTo>
                    <a:cubicBezTo>
                      <a:pt x="57" y="56"/>
                      <a:pt x="59" y="49"/>
                      <a:pt x="64" y="42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14800" y="4819650"/>
                <a:ext cx="163513" cy="190500"/>
              </a:xfrm>
              <a:custGeom>
                <a:avLst/>
                <a:gdLst>
                  <a:gd name="T0" fmla="*/ 12 w 73"/>
                  <a:gd name="T1" fmla="*/ 32 h 85"/>
                  <a:gd name="T2" fmla="*/ 12 w 73"/>
                  <a:gd name="T3" fmla="*/ 45 h 85"/>
                  <a:gd name="T4" fmla="*/ 25 w 73"/>
                  <a:gd name="T5" fmla="*/ 58 h 85"/>
                  <a:gd name="T6" fmla="*/ 19 w 73"/>
                  <a:gd name="T7" fmla="*/ 80 h 85"/>
                  <a:gd name="T8" fmla="*/ 45 w 73"/>
                  <a:gd name="T9" fmla="*/ 66 h 85"/>
                  <a:gd name="T10" fmla="*/ 66 w 73"/>
                  <a:gd name="T11" fmla="*/ 37 h 85"/>
                  <a:gd name="T12" fmla="*/ 54 w 73"/>
                  <a:gd name="T13" fmla="*/ 24 h 85"/>
                  <a:gd name="T14" fmla="*/ 24 w 73"/>
                  <a:gd name="T15" fmla="*/ 11 h 85"/>
                  <a:gd name="T16" fmla="*/ 12 w 73"/>
                  <a:gd name="T17" fmla="*/ 3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85">
                    <a:moveTo>
                      <a:pt x="12" y="32"/>
                    </a:moveTo>
                    <a:cubicBezTo>
                      <a:pt x="10" y="43"/>
                      <a:pt x="0" y="34"/>
                      <a:pt x="12" y="45"/>
                    </a:cubicBezTo>
                    <a:cubicBezTo>
                      <a:pt x="23" y="56"/>
                      <a:pt x="26" y="33"/>
                      <a:pt x="25" y="58"/>
                    </a:cubicBezTo>
                    <a:cubicBezTo>
                      <a:pt x="23" y="83"/>
                      <a:pt x="2" y="85"/>
                      <a:pt x="19" y="80"/>
                    </a:cubicBezTo>
                    <a:cubicBezTo>
                      <a:pt x="36" y="74"/>
                      <a:pt x="33" y="79"/>
                      <a:pt x="45" y="66"/>
                    </a:cubicBezTo>
                    <a:cubicBezTo>
                      <a:pt x="58" y="54"/>
                      <a:pt x="60" y="47"/>
                      <a:pt x="66" y="37"/>
                    </a:cubicBezTo>
                    <a:cubicBezTo>
                      <a:pt x="73" y="27"/>
                      <a:pt x="62" y="31"/>
                      <a:pt x="54" y="24"/>
                    </a:cubicBezTo>
                    <a:cubicBezTo>
                      <a:pt x="47" y="17"/>
                      <a:pt x="34" y="0"/>
                      <a:pt x="24" y="11"/>
                    </a:cubicBezTo>
                    <a:cubicBezTo>
                      <a:pt x="14" y="21"/>
                      <a:pt x="12" y="32"/>
                      <a:pt x="12" y="32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97363" y="4794250"/>
                <a:ext cx="47625" cy="96838"/>
              </a:xfrm>
              <a:custGeom>
                <a:avLst/>
                <a:gdLst>
                  <a:gd name="T0" fmla="*/ 13 w 21"/>
                  <a:gd name="T1" fmla="*/ 0 h 43"/>
                  <a:gd name="T2" fmla="*/ 12 w 21"/>
                  <a:gd name="T3" fmla="*/ 5 h 43"/>
                  <a:gd name="T4" fmla="*/ 10 w 21"/>
                  <a:gd name="T5" fmla="*/ 35 h 43"/>
                  <a:gd name="T6" fmla="*/ 21 w 21"/>
                  <a:gd name="T7" fmla="*/ 3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43">
                    <a:moveTo>
                      <a:pt x="13" y="0"/>
                    </a:moveTo>
                    <a:cubicBezTo>
                      <a:pt x="14" y="2"/>
                      <a:pt x="13" y="2"/>
                      <a:pt x="12" y="5"/>
                    </a:cubicBezTo>
                    <a:cubicBezTo>
                      <a:pt x="8" y="14"/>
                      <a:pt x="0" y="27"/>
                      <a:pt x="10" y="35"/>
                    </a:cubicBezTo>
                    <a:cubicBezTo>
                      <a:pt x="19" y="43"/>
                      <a:pt x="21" y="37"/>
                      <a:pt x="21" y="37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出自【趣你的PPT】(微信:qunideppt)：最优质的PPT资源库"/>
          <p:cNvSpPr/>
          <p:nvPr/>
        </p:nvSpPr>
        <p:spPr>
          <a:xfrm>
            <a:off x="3093364" y="2071456"/>
            <a:ext cx="73252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 the line width to one pixel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Group 17出自【趣你的PPT】(微信:qunideppt)：最优质的PPT资源库"/>
          <p:cNvGrpSpPr/>
          <p:nvPr/>
        </p:nvGrpSpPr>
        <p:grpSpPr>
          <a:xfrm>
            <a:off x="1821328" y="2924023"/>
            <a:ext cx="888425" cy="802749"/>
            <a:chOff x="2348260" y="2444542"/>
            <a:chExt cx="888425" cy="802749"/>
          </a:xfrm>
        </p:grpSpPr>
        <p:grpSp>
          <p:nvGrpSpPr>
            <p:cNvPr id="25" name="组合 24"/>
            <p:cNvGrpSpPr/>
            <p:nvPr/>
          </p:nvGrpSpPr>
          <p:grpSpPr>
            <a:xfrm rot="16200000">
              <a:off x="2391098" y="2401704"/>
              <a:ext cx="802749" cy="888425"/>
              <a:chOff x="8140437" y="2197080"/>
              <a:chExt cx="1040074" cy="1151079"/>
            </a:xfrm>
            <a:solidFill>
              <a:srgbClr val="FFC000"/>
            </a:solidFill>
          </p:grpSpPr>
          <p:sp>
            <p:nvSpPr>
              <p:cNvPr id="31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2538912" y="2763162"/>
              <a:ext cx="305888" cy="305888"/>
              <a:chOff x="1811338" y="4614863"/>
              <a:chExt cx="414337" cy="414337"/>
            </a:xfrm>
          </p:grpSpPr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4614863"/>
                <a:ext cx="414337" cy="414337"/>
              </a:xfrm>
              <a:custGeom>
                <a:avLst/>
                <a:gdLst>
                  <a:gd name="T0" fmla="*/ 152 w 436"/>
                  <a:gd name="T1" fmla="*/ 0 h 435"/>
                  <a:gd name="T2" fmla="*/ 0 w 436"/>
                  <a:gd name="T3" fmla="*/ 38 h 435"/>
                  <a:gd name="T4" fmla="*/ 0 w 436"/>
                  <a:gd name="T5" fmla="*/ 397 h 435"/>
                  <a:gd name="T6" fmla="*/ 152 w 436"/>
                  <a:gd name="T7" fmla="*/ 359 h 435"/>
                  <a:gd name="T8" fmla="*/ 284 w 436"/>
                  <a:gd name="T9" fmla="*/ 435 h 435"/>
                  <a:gd name="T10" fmla="*/ 436 w 436"/>
                  <a:gd name="T11" fmla="*/ 397 h 435"/>
                  <a:gd name="T12" fmla="*/ 436 w 436"/>
                  <a:gd name="T13" fmla="*/ 38 h 435"/>
                  <a:gd name="T14" fmla="*/ 284 w 436"/>
                  <a:gd name="T15" fmla="*/ 76 h 435"/>
                  <a:gd name="T16" fmla="*/ 152 w 436"/>
                  <a:gd name="T17" fmla="*/ 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6" h="435">
                    <a:moveTo>
                      <a:pt x="152" y="0"/>
                    </a:moveTo>
                    <a:lnTo>
                      <a:pt x="0" y="38"/>
                    </a:lnTo>
                    <a:lnTo>
                      <a:pt x="0" y="397"/>
                    </a:lnTo>
                    <a:lnTo>
                      <a:pt x="152" y="359"/>
                    </a:lnTo>
                    <a:lnTo>
                      <a:pt x="284" y="435"/>
                    </a:lnTo>
                    <a:lnTo>
                      <a:pt x="436" y="397"/>
                    </a:lnTo>
                    <a:lnTo>
                      <a:pt x="436" y="38"/>
                    </a:lnTo>
                    <a:lnTo>
                      <a:pt x="284" y="76"/>
                    </a:lnTo>
                    <a:lnTo>
                      <a:pt x="152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2081213" y="46863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81213" y="4686300"/>
                <a:ext cx="0" cy="34290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1955800" y="4614863"/>
                <a:ext cx="0" cy="3413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出自【趣你的PPT】(微信:qunideppt)：最优质的PPT资源库"/>
          <p:cNvSpPr/>
          <p:nvPr/>
        </p:nvSpPr>
        <p:spPr>
          <a:xfrm>
            <a:off x="3111856" y="3036342"/>
            <a:ext cx="5806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Detect the decision point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Group 28出自【趣你的PPT】(微信:qunideppt)：最优质的PPT资源库"/>
          <p:cNvGrpSpPr/>
          <p:nvPr/>
        </p:nvGrpSpPr>
        <p:grpSpPr>
          <a:xfrm>
            <a:off x="1821328" y="3825571"/>
            <a:ext cx="888425" cy="802749"/>
            <a:chOff x="2348260" y="3356250"/>
            <a:chExt cx="888425" cy="802749"/>
          </a:xfrm>
        </p:grpSpPr>
        <p:grpSp>
          <p:nvGrpSpPr>
            <p:cNvPr id="36" name="组合 35"/>
            <p:cNvGrpSpPr/>
            <p:nvPr/>
          </p:nvGrpSpPr>
          <p:grpSpPr>
            <a:xfrm rot="16200000">
              <a:off x="2391098" y="3313412"/>
              <a:ext cx="802749" cy="888425"/>
              <a:chOff x="8140437" y="2197080"/>
              <a:chExt cx="1040074" cy="1151079"/>
            </a:xfrm>
            <a:solidFill>
              <a:srgbClr val="16A086"/>
            </a:solidFill>
          </p:grpSpPr>
          <p:sp>
            <p:nvSpPr>
              <p:cNvPr id="44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510145" y="3630015"/>
              <a:ext cx="407226" cy="407227"/>
              <a:chOff x="1811338" y="5676900"/>
              <a:chExt cx="414337" cy="414338"/>
            </a:xfrm>
          </p:grpSpPr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676900"/>
                <a:ext cx="52387" cy="44450"/>
              </a:xfrm>
              <a:custGeom>
                <a:avLst/>
                <a:gdLst>
                  <a:gd name="T0" fmla="*/ 24 w 24"/>
                  <a:gd name="T1" fmla="*/ 20 h 20"/>
                  <a:gd name="T2" fmla="*/ 24 w 24"/>
                  <a:gd name="T3" fmla="*/ 12 h 20"/>
                  <a:gd name="T4" fmla="*/ 12 w 24"/>
                  <a:gd name="T5" fmla="*/ 0 h 20"/>
                  <a:gd name="T6" fmla="*/ 0 w 24"/>
                  <a:gd name="T7" fmla="*/ 12 h 20"/>
                  <a:gd name="T8" fmla="*/ 0 w 2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0">
                    <a:moveTo>
                      <a:pt x="24" y="20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1992313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44700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946775"/>
                <a:ext cx="52387" cy="144463"/>
              </a:xfrm>
              <a:custGeom>
                <a:avLst/>
                <a:gdLst>
                  <a:gd name="T0" fmla="*/ 0 w 56"/>
                  <a:gd name="T1" fmla="*/ 0 h 152"/>
                  <a:gd name="T2" fmla="*/ 0 w 56"/>
                  <a:gd name="T3" fmla="*/ 152 h 152"/>
                  <a:gd name="T4" fmla="*/ 56 w 56"/>
                  <a:gd name="T5" fmla="*/ 152 h 152"/>
                  <a:gd name="T6" fmla="*/ 56 w 56"/>
                  <a:gd name="T7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52">
                    <a:moveTo>
                      <a:pt x="0" y="0"/>
                    </a:moveTo>
                    <a:lnTo>
                      <a:pt x="0" y="152"/>
                    </a:lnTo>
                    <a:lnTo>
                      <a:pt x="56" y="152"/>
                    </a:lnTo>
                    <a:lnTo>
                      <a:pt x="56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47850" y="5730875"/>
                <a:ext cx="377825" cy="90488"/>
              </a:xfrm>
              <a:custGeom>
                <a:avLst/>
                <a:gdLst>
                  <a:gd name="T0" fmla="*/ 327 w 398"/>
                  <a:gd name="T1" fmla="*/ 95 h 95"/>
                  <a:gd name="T2" fmla="*/ 0 w 398"/>
                  <a:gd name="T3" fmla="*/ 95 h 95"/>
                  <a:gd name="T4" fmla="*/ 19 w 398"/>
                  <a:gd name="T5" fmla="*/ 47 h 95"/>
                  <a:gd name="T6" fmla="*/ 0 w 398"/>
                  <a:gd name="T7" fmla="*/ 0 h 95"/>
                  <a:gd name="T8" fmla="*/ 327 w 398"/>
                  <a:gd name="T9" fmla="*/ 0 h 95"/>
                  <a:gd name="T10" fmla="*/ 398 w 398"/>
                  <a:gd name="T11" fmla="*/ 47 h 95"/>
                  <a:gd name="T12" fmla="*/ 327 w 398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5">
                    <a:moveTo>
                      <a:pt x="327" y="95"/>
                    </a:moveTo>
                    <a:lnTo>
                      <a:pt x="0" y="95"/>
                    </a:lnTo>
                    <a:lnTo>
                      <a:pt x="19" y="47"/>
                    </a:lnTo>
                    <a:lnTo>
                      <a:pt x="0" y="0"/>
                    </a:lnTo>
                    <a:lnTo>
                      <a:pt x="327" y="0"/>
                    </a:lnTo>
                    <a:lnTo>
                      <a:pt x="398" y="47"/>
                    </a:lnTo>
                    <a:lnTo>
                      <a:pt x="327" y="95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5857875"/>
                <a:ext cx="377825" cy="88900"/>
              </a:xfrm>
              <a:custGeom>
                <a:avLst/>
                <a:gdLst>
                  <a:gd name="T0" fmla="*/ 71 w 398"/>
                  <a:gd name="T1" fmla="*/ 0 h 94"/>
                  <a:gd name="T2" fmla="*/ 398 w 398"/>
                  <a:gd name="T3" fmla="*/ 0 h 94"/>
                  <a:gd name="T4" fmla="*/ 379 w 398"/>
                  <a:gd name="T5" fmla="*/ 47 h 94"/>
                  <a:gd name="T6" fmla="*/ 398 w 398"/>
                  <a:gd name="T7" fmla="*/ 94 h 94"/>
                  <a:gd name="T8" fmla="*/ 71 w 398"/>
                  <a:gd name="T9" fmla="*/ 94 h 94"/>
                  <a:gd name="T10" fmla="*/ 0 w 398"/>
                  <a:gd name="T11" fmla="*/ 47 h 94"/>
                  <a:gd name="T12" fmla="*/ 71 w 398"/>
                  <a:gd name="T1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4">
                    <a:moveTo>
                      <a:pt x="71" y="0"/>
                    </a:moveTo>
                    <a:lnTo>
                      <a:pt x="398" y="0"/>
                    </a:lnTo>
                    <a:lnTo>
                      <a:pt x="379" y="47"/>
                    </a:lnTo>
                    <a:lnTo>
                      <a:pt x="398" y="94"/>
                    </a:lnTo>
                    <a:lnTo>
                      <a:pt x="71" y="94"/>
                    </a:lnTo>
                    <a:lnTo>
                      <a:pt x="0" y="47"/>
                    </a:lnTo>
                    <a:lnTo>
                      <a:pt x="71" y="0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0" name="出自【趣你的PPT】(微信:qunideppt)：最优质的PPT资源库"/>
          <p:cNvSpPr/>
          <p:nvPr/>
        </p:nvSpPr>
        <p:spPr>
          <a:xfrm>
            <a:off x="3111857" y="3841142"/>
            <a:ext cx="5806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Merge the spurious points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828" y="4783880"/>
            <a:ext cx="9313006" cy="205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9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/>
      <p:bldP spid="6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出自【趣你的PPT】(微信:qunideppt)：最优质的PPT资源库"/>
          <p:cNvSpPr/>
          <p:nvPr/>
        </p:nvSpPr>
        <p:spPr>
          <a:xfrm>
            <a:off x="165799" y="275497"/>
            <a:ext cx="7190966" cy="707886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49850" y="275496"/>
            <a:ext cx="778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Generating random parses</a:t>
            </a:r>
          </a:p>
        </p:txBody>
      </p:sp>
      <p:grpSp>
        <p:nvGrpSpPr>
          <p:cNvPr id="10" name="Group 2出自【趣你的PPT】(微信:qunideppt)：最优质的PPT资源库"/>
          <p:cNvGrpSpPr/>
          <p:nvPr/>
        </p:nvGrpSpPr>
        <p:grpSpPr>
          <a:xfrm>
            <a:off x="1821328" y="2012315"/>
            <a:ext cx="888425" cy="802749"/>
            <a:chOff x="1800259" y="1657351"/>
            <a:chExt cx="1151079" cy="1040074"/>
          </a:xfrm>
        </p:grpSpPr>
        <p:grpSp>
          <p:nvGrpSpPr>
            <p:cNvPr id="11" name="组合 10"/>
            <p:cNvGrpSpPr/>
            <p:nvPr/>
          </p:nvGrpSpPr>
          <p:grpSpPr>
            <a:xfrm rot="16200000">
              <a:off x="1855762" y="1601848"/>
              <a:ext cx="1040074" cy="1151079"/>
              <a:chOff x="8140437" y="2197080"/>
              <a:chExt cx="1040074" cy="1151079"/>
            </a:xfrm>
          </p:grpSpPr>
          <p:sp>
            <p:nvSpPr>
              <p:cNvPr id="20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042032" y="2029313"/>
              <a:ext cx="415925" cy="417512"/>
              <a:chOff x="3937000" y="4611688"/>
              <a:chExt cx="415925" cy="417512"/>
            </a:xfrm>
          </p:grpSpPr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35438" y="4611688"/>
                <a:ext cx="217487" cy="219075"/>
              </a:xfrm>
              <a:custGeom>
                <a:avLst/>
                <a:gdLst>
                  <a:gd name="T0" fmla="*/ 96 w 97"/>
                  <a:gd name="T1" fmla="*/ 48 h 97"/>
                  <a:gd name="T2" fmla="*/ 49 w 97"/>
                  <a:gd name="T3" fmla="*/ 97 h 97"/>
                  <a:gd name="T4" fmla="*/ 0 w 97"/>
                  <a:gd name="T5" fmla="*/ 50 h 97"/>
                  <a:gd name="T6" fmla="*/ 47 w 97"/>
                  <a:gd name="T7" fmla="*/ 1 h 97"/>
                  <a:gd name="T8" fmla="*/ 96 w 97"/>
                  <a:gd name="T9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97">
                    <a:moveTo>
                      <a:pt x="96" y="48"/>
                    </a:moveTo>
                    <a:cubicBezTo>
                      <a:pt x="97" y="74"/>
                      <a:pt x="76" y="96"/>
                      <a:pt x="49" y="97"/>
                    </a:cubicBezTo>
                    <a:cubicBezTo>
                      <a:pt x="23" y="97"/>
                      <a:pt x="1" y="76"/>
                      <a:pt x="0" y="50"/>
                    </a:cubicBezTo>
                    <a:cubicBezTo>
                      <a:pt x="0" y="23"/>
                      <a:pt x="21" y="1"/>
                      <a:pt x="47" y="1"/>
                    </a:cubicBezTo>
                    <a:cubicBezTo>
                      <a:pt x="74" y="0"/>
                      <a:pt x="96" y="21"/>
                      <a:pt x="96" y="48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171950" y="4722813"/>
                <a:ext cx="71438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243388" y="4651375"/>
                <a:ext cx="0" cy="71438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37000" y="4614863"/>
                <a:ext cx="414338" cy="414337"/>
              </a:xfrm>
              <a:custGeom>
                <a:avLst/>
                <a:gdLst>
                  <a:gd name="T0" fmla="*/ 118 w 184"/>
                  <a:gd name="T1" fmla="*/ 3 h 184"/>
                  <a:gd name="T2" fmla="*/ 92 w 184"/>
                  <a:gd name="T3" fmla="*/ 0 h 184"/>
                  <a:gd name="T4" fmla="*/ 0 w 184"/>
                  <a:gd name="T5" fmla="*/ 92 h 184"/>
                  <a:gd name="T6" fmla="*/ 92 w 184"/>
                  <a:gd name="T7" fmla="*/ 184 h 184"/>
                  <a:gd name="T8" fmla="*/ 184 w 184"/>
                  <a:gd name="T9" fmla="*/ 92 h 184"/>
                  <a:gd name="T10" fmla="*/ 181 w 184"/>
                  <a:gd name="T11" fmla="*/ 66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184">
                    <a:moveTo>
                      <a:pt x="118" y="3"/>
                    </a:moveTo>
                    <a:cubicBezTo>
                      <a:pt x="110" y="1"/>
                      <a:pt x="101" y="0"/>
                      <a:pt x="92" y="0"/>
                    </a:cubicBez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83"/>
                      <a:pt x="183" y="74"/>
                      <a:pt x="181" y="66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00500" y="4668838"/>
                <a:ext cx="142875" cy="195262"/>
              </a:xfrm>
              <a:custGeom>
                <a:avLst/>
                <a:gdLst>
                  <a:gd name="T0" fmla="*/ 63 w 64"/>
                  <a:gd name="T1" fmla="*/ 8 h 87"/>
                  <a:gd name="T2" fmla="*/ 43 w 64"/>
                  <a:gd name="T3" fmla="*/ 3 h 87"/>
                  <a:gd name="T4" fmla="*/ 6 w 64"/>
                  <a:gd name="T5" fmla="*/ 14 h 87"/>
                  <a:gd name="T6" fmla="*/ 8 w 64"/>
                  <a:gd name="T7" fmla="*/ 33 h 87"/>
                  <a:gd name="T8" fmla="*/ 29 w 64"/>
                  <a:gd name="T9" fmla="*/ 74 h 87"/>
                  <a:gd name="T10" fmla="*/ 57 w 64"/>
                  <a:gd name="T11" fmla="*/ 85 h 87"/>
                  <a:gd name="T12" fmla="*/ 54 w 64"/>
                  <a:gd name="T13" fmla="*/ 81 h 87"/>
                  <a:gd name="T14" fmla="*/ 48 w 64"/>
                  <a:gd name="T15" fmla="*/ 76 h 87"/>
                  <a:gd name="T16" fmla="*/ 45 w 64"/>
                  <a:gd name="T17" fmla="*/ 67 h 87"/>
                  <a:gd name="T18" fmla="*/ 36 w 64"/>
                  <a:gd name="T19" fmla="*/ 64 h 87"/>
                  <a:gd name="T20" fmla="*/ 45 w 64"/>
                  <a:gd name="T21" fmla="*/ 52 h 87"/>
                  <a:gd name="T22" fmla="*/ 64 w 64"/>
                  <a:gd name="T23" fmla="*/ 4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87">
                    <a:moveTo>
                      <a:pt x="63" y="8"/>
                    </a:moveTo>
                    <a:cubicBezTo>
                      <a:pt x="56" y="5"/>
                      <a:pt x="48" y="4"/>
                      <a:pt x="43" y="3"/>
                    </a:cubicBezTo>
                    <a:cubicBezTo>
                      <a:pt x="25" y="0"/>
                      <a:pt x="0" y="7"/>
                      <a:pt x="6" y="14"/>
                    </a:cubicBezTo>
                    <a:cubicBezTo>
                      <a:pt x="12" y="20"/>
                      <a:pt x="9" y="30"/>
                      <a:pt x="8" y="33"/>
                    </a:cubicBezTo>
                    <a:cubicBezTo>
                      <a:pt x="4" y="44"/>
                      <a:pt x="7" y="61"/>
                      <a:pt x="29" y="74"/>
                    </a:cubicBezTo>
                    <a:cubicBezTo>
                      <a:pt x="51" y="86"/>
                      <a:pt x="55" y="83"/>
                      <a:pt x="57" y="85"/>
                    </a:cubicBezTo>
                    <a:cubicBezTo>
                      <a:pt x="59" y="87"/>
                      <a:pt x="53" y="87"/>
                      <a:pt x="54" y="81"/>
                    </a:cubicBezTo>
                    <a:cubicBezTo>
                      <a:pt x="55" y="75"/>
                      <a:pt x="51" y="76"/>
                      <a:pt x="48" y="76"/>
                    </a:cubicBezTo>
                    <a:cubicBezTo>
                      <a:pt x="45" y="76"/>
                      <a:pt x="44" y="70"/>
                      <a:pt x="45" y="67"/>
                    </a:cubicBezTo>
                    <a:cubicBezTo>
                      <a:pt x="46" y="63"/>
                      <a:pt x="41" y="71"/>
                      <a:pt x="36" y="64"/>
                    </a:cubicBezTo>
                    <a:cubicBezTo>
                      <a:pt x="32" y="56"/>
                      <a:pt x="39" y="50"/>
                      <a:pt x="45" y="52"/>
                    </a:cubicBezTo>
                    <a:cubicBezTo>
                      <a:pt x="57" y="56"/>
                      <a:pt x="59" y="49"/>
                      <a:pt x="64" y="42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14800" y="4819650"/>
                <a:ext cx="163513" cy="190500"/>
              </a:xfrm>
              <a:custGeom>
                <a:avLst/>
                <a:gdLst>
                  <a:gd name="T0" fmla="*/ 12 w 73"/>
                  <a:gd name="T1" fmla="*/ 32 h 85"/>
                  <a:gd name="T2" fmla="*/ 12 w 73"/>
                  <a:gd name="T3" fmla="*/ 45 h 85"/>
                  <a:gd name="T4" fmla="*/ 25 w 73"/>
                  <a:gd name="T5" fmla="*/ 58 h 85"/>
                  <a:gd name="T6" fmla="*/ 19 w 73"/>
                  <a:gd name="T7" fmla="*/ 80 h 85"/>
                  <a:gd name="T8" fmla="*/ 45 w 73"/>
                  <a:gd name="T9" fmla="*/ 66 h 85"/>
                  <a:gd name="T10" fmla="*/ 66 w 73"/>
                  <a:gd name="T11" fmla="*/ 37 h 85"/>
                  <a:gd name="T12" fmla="*/ 54 w 73"/>
                  <a:gd name="T13" fmla="*/ 24 h 85"/>
                  <a:gd name="T14" fmla="*/ 24 w 73"/>
                  <a:gd name="T15" fmla="*/ 11 h 85"/>
                  <a:gd name="T16" fmla="*/ 12 w 73"/>
                  <a:gd name="T17" fmla="*/ 3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85">
                    <a:moveTo>
                      <a:pt x="12" y="32"/>
                    </a:moveTo>
                    <a:cubicBezTo>
                      <a:pt x="10" y="43"/>
                      <a:pt x="0" y="34"/>
                      <a:pt x="12" y="45"/>
                    </a:cubicBezTo>
                    <a:cubicBezTo>
                      <a:pt x="23" y="56"/>
                      <a:pt x="26" y="33"/>
                      <a:pt x="25" y="58"/>
                    </a:cubicBezTo>
                    <a:cubicBezTo>
                      <a:pt x="23" y="83"/>
                      <a:pt x="2" y="85"/>
                      <a:pt x="19" y="80"/>
                    </a:cubicBezTo>
                    <a:cubicBezTo>
                      <a:pt x="36" y="74"/>
                      <a:pt x="33" y="79"/>
                      <a:pt x="45" y="66"/>
                    </a:cubicBezTo>
                    <a:cubicBezTo>
                      <a:pt x="58" y="54"/>
                      <a:pt x="60" y="47"/>
                      <a:pt x="66" y="37"/>
                    </a:cubicBezTo>
                    <a:cubicBezTo>
                      <a:pt x="73" y="27"/>
                      <a:pt x="62" y="31"/>
                      <a:pt x="54" y="24"/>
                    </a:cubicBezTo>
                    <a:cubicBezTo>
                      <a:pt x="47" y="17"/>
                      <a:pt x="34" y="0"/>
                      <a:pt x="24" y="11"/>
                    </a:cubicBezTo>
                    <a:cubicBezTo>
                      <a:pt x="14" y="21"/>
                      <a:pt x="12" y="32"/>
                      <a:pt x="12" y="32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97363" y="4794250"/>
                <a:ext cx="47625" cy="96838"/>
              </a:xfrm>
              <a:custGeom>
                <a:avLst/>
                <a:gdLst>
                  <a:gd name="T0" fmla="*/ 13 w 21"/>
                  <a:gd name="T1" fmla="*/ 0 h 43"/>
                  <a:gd name="T2" fmla="*/ 12 w 21"/>
                  <a:gd name="T3" fmla="*/ 5 h 43"/>
                  <a:gd name="T4" fmla="*/ 10 w 21"/>
                  <a:gd name="T5" fmla="*/ 35 h 43"/>
                  <a:gd name="T6" fmla="*/ 21 w 21"/>
                  <a:gd name="T7" fmla="*/ 3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43">
                    <a:moveTo>
                      <a:pt x="13" y="0"/>
                    </a:moveTo>
                    <a:cubicBezTo>
                      <a:pt x="14" y="2"/>
                      <a:pt x="13" y="2"/>
                      <a:pt x="12" y="5"/>
                    </a:cubicBezTo>
                    <a:cubicBezTo>
                      <a:pt x="8" y="14"/>
                      <a:pt x="0" y="27"/>
                      <a:pt x="10" y="35"/>
                    </a:cubicBezTo>
                    <a:cubicBezTo>
                      <a:pt x="19" y="43"/>
                      <a:pt x="21" y="37"/>
                      <a:pt x="21" y="37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出自【趣你的PPT】(微信:qunideppt)：最优质的PPT资源库"/>
          <p:cNvSpPr/>
          <p:nvPr/>
        </p:nvSpPr>
        <p:spPr>
          <a:xfrm>
            <a:off x="3093364" y="2071456"/>
            <a:ext cx="73252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Take random walk on the skeleton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Group 17出自【趣你的PPT】(微信:qunideppt)：最优质的PPT资源库"/>
          <p:cNvGrpSpPr/>
          <p:nvPr/>
        </p:nvGrpSpPr>
        <p:grpSpPr>
          <a:xfrm>
            <a:off x="1821328" y="2924023"/>
            <a:ext cx="888425" cy="802749"/>
            <a:chOff x="2348260" y="2444542"/>
            <a:chExt cx="888425" cy="802749"/>
          </a:xfrm>
        </p:grpSpPr>
        <p:grpSp>
          <p:nvGrpSpPr>
            <p:cNvPr id="25" name="组合 24"/>
            <p:cNvGrpSpPr/>
            <p:nvPr/>
          </p:nvGrpSpPr>
          <p:grpSpPr>
            <a:xfrm rot="16200000">
              <a:off x="2391098" y="2401704"/>
              <a:ext cx="802749" cy="888425"/>
              <a:chOff x="8140437" y="2197080"/>
              <a:chExt cx="1040074" cy="1151079"/>
            </a:xfrm>
            <a:solidFill>
              <a:srgbClr val="FFC000"/>
            </a:solidFill>
          </p:grpSpPr>
          <p:sp>
            <p:nvSpPr>
              <p:cNvPr id="31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2538912" y="2763162"/>
              <a:ext cx="305888" cy="305888"/>
              <a:chOff x="1811338" y="4614863"/>
              <a:chExt cx="414337" cy="414337"/>
            </a:xfrm>
          </p:grpSpPr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4614863"/>
                <a:ext cx="414337" cy="414337"/>
              </a:xfrm>
              <a:custGeom>
                <a:avLst/>
                <a:gdLst>
                  <a:gd name="T0" fmla="*/ 152 w 436"/>
                  <a:gd name="T1" fmla="*/ 0 h 435"/>
                  <a:gd name="T2" fmla="*/ 0 w 436"/>
                  <a:gd name="T3" fmla="*/ 38 h 435"/>
                  <a:gd name="T4" fmla="*/ 0 w 436"/>
                  <a:gd name="T5" fmla="*/ 397 h 435"/>
                  <a:gd name="T6" fmla="*/ 152 w 436"/>
                  <a:gd name="T7" fmla="*/ 359 h 435"/>
                  <a:gd name="T8" fmla="*/ 284 w 436"/>
                  <a:gd name="T9" fmla="*/ 435 h 435"/>
                  <a:gd name="T10" fmla="*/ 436 w 436"/>
                  <a:gd name="T11" fmla="*/ 397 h 435"/>
                  <a:gd name="T12" fmla="*/ 436 w 436"/>
                  <a:gd name="T13" fmla="*/ 38 h 435"/>
                  <a:gd name="T14" fmla="*/ 284 w 436"/>
                  <a:gd name="T15" fmla="*/ 76 h 435"/>
                  <a:gd name="T16" fmla="*/ 152 w 436"/>
                  <a:gd name="T17" fmla="*/ 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6" h="435">
                    <a:moveTo>
                      <a:pt x="152" y="0"/>
                    </a:moveTo>
                    <a:lnTo>
                      <a:pt x="0" y="38"/>
                    </a:lnTo>
                    <a:lnTo>
                      <a:pt x="0" y="397"/>
                    </a:lnTo>
                    <a:lnTo>
                      <a:pt x="152" y="359"/>
                    </a:lnTo>
                    <a:lnTo>
                      <a:pt x="284" y="435"/>
                    </a:lnTo>
                    <a:lnTo>
                      <a:pt x="436" y="397"/>
                    </a:lnTo>
                    <a:lnTo>
                      <a:pt x="436" y="38"/>
                    </a:lnTo>
                    <a:lnTo>
                      <a:pt x="284" y="76"/>
                    </a:lnTo>
                    <a:lnTo>
                      <a:pt x="152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2081213" y="46863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81213" y="4686300"/>
                <a:ext cx="0" cy="34290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1955800" y="4614863"/>
                <a:ext cx="0" cy="3413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出自【趣你的PPT】(微信:qunideppt)：最优质的PPT资源库"/>
          <p:cNvSpPr/>
          <p:nvPr/>
        </p:nvSpPr>
        <p:spPr>
          <a:xfrm>
            <a:off x="3111856" y="3036342"/>
            <a:ext cx="5806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Minimize the local angle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Group 28出自【趣你的PPT】(微信:qunideppt)：最优质的PPT资源库"/>
          <p:cNvGrpSpPr/>
          <p:nvPr/>
        </p:nvGrpSpPr>
        <p:grpSpPr>
          <a:xfrm>
            <a:off x="1821328" y="3825571"/>
            <a:ext cx="888425" cy="802749"/>
            <a:chOff x="2348260" y="3356250"/>
            <a:chExt cx="888425" cy="802749"/>
          </a:xfrm>
        </p:grpSpPr>
        <p:grpSp>
          <p:nvGrpSpPr>
            <p:cNvPr id="36" name="组合 35"/>
            <p:cNvGrpSpPr/>
            <p:nvPr/>
          </p:nvGrpSpPr>
          <p:grpSpPr>
            <a:xfrm rot="16200000">
              <a:off x="2391098" y="3313412"/>
              <a:ext cx="802749" cy="888425"/>
              <a:chOff x="8140437" y="2197080"/>
              <a:chExt cx="1040074" cy="1151079"/>
            </a:xfrm>
            <a:solidFill>
              <a:srgbClr val="16A086"/>
            </a:solidFill>
          </p:grpSpPr>
          <p:sp>
            <p:nvSpPr>
              <p:cNvPr id="44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510145" y="3630015"/>
              <a:ext cx="407226" cy="407227"/>
              <a:chOff x="1811338" y="5676900"/>
              <a:chExt cx="414337" cy="414338"/>
            </a:xfrm>
          </p:grpSpPr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676900"/>
                <a:ext cx="52387" cy="44450"/>
              </a:xfrm>
              <a:custGeom>
                <a:avLst/>
                <a:gdLst>
                  <a:gd name="T0" fmla="*/ 24 w 24"/>
                  <a:gd name="T1" fmla="*/ 20 h 20"/>
                  <a:gd name="T2" fmla="*/ 24 w 24"/>
                  <a:gd name="T3" fmla="*/ 12 h 20"/>
                  <a:gd name="T4" fmla="*/ 12 w 24"/>
                  <a:gd name="T5" fmla="*/ 0 h 20"/>
                  <a:gd name="T6" fmla="*/ 0 w 24"/>
                  <a:gd name="T7" fmla="*/ 12 h 20"/>
                  <a:gd name="T8" fmla="*/ 0 w 2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0">
                    <a:moveTo>
                      <a:pt x="24" y="20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1992313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44700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946775"/>
                <a:ext cx="52387" cy="144463"/>
              </a:xfrm>
              <a:custGeom>
                <a:avLst/>
                <a:gdLst>
                  <a:gd name="T0" fmla="*/ 0 w 56"/>
                  <a:gd name="T1" fmla="*/ 0 h 152"/>
                  <a:gd name="T2" fmla="*/ 0 w 56"/>
                  <a:gd name="T3" fmla="*/ 152 h 152"/>
                  <a:gd name="T4" fmla="*/ 56 w 56"/>
                  <a:gd name="T5" fmla="*/ 152 h 152"/>
                  <a:gd name="T6" fmla="*/ 56 w 56"/>
                  <a:gd name="T7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52">
                    <a:moveTo>
                      <a:pt x="0" y="0"/>
                    </a:moveTo>
                    <a:lnTo>
                      <a:pt x="0" y="152"/>
                    </a:lnTo>
                    <a:lnTo>
                      <a:pt x="56" y="152"/>
                    </a:lnTo>
                    <a:lnTo>
                      <a:pt x="56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47850" y="5730875"/>
                <a:ext cx="377825" cy="90488"/>
              </a:xfrm>
              <a:custGeom>
                <a:avLst/>
                <a:gdLst>
                  <a:gd name="T0" fmla="*/ 327 w 398"/>
                  <a:gd name="T1" fmla="*/ 95 h 95"/>
                  <a:gd name="T2" fmla="*/ 0 w 398"/>
                  <a:gd name="T3" fmla="*/ 95 h 95"/>
                  <a:gd name="T4" fmla="*/ 19 w 398"/>
                  <a:gd name="T5" fmla="*/ 47 h 95"/>
                  <a:gd name="T6" fmla="*/ 0 w 398"/>
                  <a:gd name="T7" fmla="*/ 0 h 95"/>
                  <a:gd name="T8" fmla="*/ 327 w 398"/>
                  <a:gd name="T9" fmla="*/ 0 h 95"/>
                  <a:gd name="T10" fmla="*/ 398 w 398"/>
                  <a:gd name="T11" fmla="*/ 47 h 95"/>
                  <a:gd name="T12" fmla="*/ 327 w 398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5">
                    <a:moveTo>
                      <a:pt x="327" y="95"/>
                    </a:moveTo>
                    <a:lnTo>
                      <a:pt x="0" y="95"/>
                    </a:lnTo>
                    <a:lnTo>
                      <a:pt x="19" y="47"/>
                    </a:lnTo>
                    <a:lnTo>
                      <a:pt x="0" y="0"/>
                    </a:lnTo>
                    <a:lnTo>
                      <a:pt x="327" y="0"/>
                    </a:lnTo>
                    <a:lnTo>
                      <a:pt x="398" y="47"/>
                    </a:lnTo>
                    <a:lnTo>
                      <a:pt x="327" y="95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5857875"/>
                <a:ext cx="377825" cy="88900"/>
              </a:xfrm>
              <a:custGeom>
                <a:avLst/>
                <a:gdLst>
                  <a:gd name="T0" fmla="*/ 71 w 398"/>
                  <a:gd name="T1" fmla="*/ 0 h 94"/>
                  <a:gd name="T2" fmla="*/ 398 w 398"/>
                  <a:gd name="T3" fmla="*/ 0 h 94"/>
                  <a:gd name="T4" fmla="*/ 379 w 398"/>
                  <a:gd name="T5" fmla="*/ 47 h 94"/>
                  <a:gd name="T6" fmla="*/ 398 w 398"/>
                  <a:gd name="T7" fmla="*/ 94 h 94"/>
                  <a:gd name="T8" fmla="*/ 71 w 398"/>
                  <a:gd name="T9" fmla="*/ 94 h 94"/>
                  <a:gd name="T10" fmla="*/ 0 w 398"/>
                  <a:gd name="T11" fmla="*/ 47 h 94"/>
                  <a:gd name="T12" fmla="*/ 71 w 398"/>
                  <a:gd name="T1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4">
                    <a:moveTo>
                      <a:pt x="71" y="0"/>
                    </a:moveTo>
                    <a:lnTo>
                      <a:pt x="398" y="0"/>
                    </a:lnTo>
                    <a:lnTo>
                      <a:pt x="379" y="47"/>
                    </a:lnTo>
                    <a:lnTo>
                      <a:pt x="398" y="94"/>
                    </a:lnTo>
                    <a:lnTo>
                      <a:pt x="71" y="94"/>
                    </a:lnTo>
                    <a:lnTo>
                      <a:pt x="0" y="47"/>
                    </a:lnTo>
                    <a:lnTo>
                      <a:pt x="71" y="0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0" name="出自【趣你的PPT】(微信:qunideppt)：最优质的PPT资源库"/>
          <p:cNvSpPr/>
          <p:nvPr/>
        </p:nvSpPr>
        <p:spPr>
          <a:xfrm>
            <a:off x="3111856" y="3937359"/>
            <a:ext cx="89554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Stop until 150 parses or 100 unique strokes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904" y="4935192"/>
            <a:ext cx="5236918" cy="178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/>
      <p:bldP spid="6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出自【趣你的PPT】(微信:qunideppt)：最优质的PPT资源库"/>
          <p:cNvSpPr/>
          <p:nvPr/>
        </p:nvSpPr>
        <p:spPr>
          <a:xfrm>
            <a:off x="165798" y="275497"/>
            <a:ext cx="9657075" cy="707886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49850" y="275496"/>
            <a:ext cx="991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Inference for one-shot classification</a:t>
            </a:r>
          </a:p>
        </p:txBody>
      </p:sp>
      <p:grpSp>
        <p:nvGrpSpPr>
          <p:cNvPr id="10" name="Group 2出自【趣你的PPT】(微信:qunideppt)：最优质的PPT资源库"/>
          <p:cNvGrpSpPr/>
          <p:nvPr/>
        </p:nvGrpSpPr>
        <p:grpSpPr>
          <a:xfrm>
            <a:off x="809947" y="2071456"/>
            <a:ext cx="888425" cy="802749"/>
            <a:chOff x="1800259" y="1657351"/>
            <a:chExt cx="1151079" cy="1040074"/>
          </a:xfrm>
        </p:grpSpPr>
        <p:grpSp>
          <p:nvGrpSpPr>
            <p:cNvPr id="11" name="组合 10"/>
            <p:cNvGrpSpPr/>
            <p:nvPr/>
          </p:nvGrpSpPr>
          <p:grpSpPr>
            <a:xfrm rot="16200000">
              <a:off x="1855762" y="1601848"/>
              <a:ext cx="1040074" cy="1151079"/>
              <a:chOff x="8140437" y="2197080"/>
              <a:chExt cx="1040074" cy="1151079"/>
            </a:xfrm>
          </p:grpSpPr>
          <p:sp>
            <p:nvSpPr>
              <p:cNvPr id="20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042032" y="2029313"/>
              <a:ext cx="415925" cy="417512"/>
              <a:chOff x="3937000" y="4611688"/>
              <a:chExt cx="415925" cy="417512"/>
            </a:xfrm>
          </p:grpSpPr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35438" y="4611688"/>
                <a:ext cx="217487" cy="219075"/>
              </a:xfrm>
              <a:custGeom>
                <a:avLst/>
                <a:gdLst>
                  <a:gd name="T0" fmla="*/ 96 w 97"/>
                  <a:gd name="T1" fmla="*/ 48 h 97"/>
                  <a:gd name="T2" fmla="*/ 49 w 97"/>
                  <a:gd name="T3" fmla="*/ 97 h 97"/>
                  <a:gd name="T4" fmla="*/ 0 w 97"/>
                  <a:gd name="T5" fmla="*/ 50 h 97"/>
                  <a:gd name="T6" fmla="*/ 47 w 97"/>
                  <a:gd name="T7" fmla="*/ 1 h 97"/>
                  <a:gd name="T8" fmla="*/ 96 w 97"/>
                  <a:gd name="T9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97">
                    <a:moveTo>
                      <a:pt x="96" y="48"/>
                    </a:moveTo>
                    <a:cubicBezTo>
                      <a:pt x="97" y="74"/>
                      <a:pt x="76" y="96"/>
                      <a:pt x="49" y="97"/>
                    </a:cubicBezTo>
                    <a:cubicBezTo>
                      <a:pt x="23" y="97"/>
                      <a:pt x="1" y="76"/>
                      <a:pt x="0" y="50"/>
                    </a:cubicBezTo>
                    <a:cubicBezTo>
                      <a:pt x="0" y="23"/>
                      <a:pt x="21" y="1"/>
                      <a:pt x="47" y="1"/>
                    </a:cubicBezTo>
                    <a:cubicBezTo>
                      <a:pt x="74" y="0"/>
                      <a:pt x="96" y="21"/>
                      <a:pt x="96" y="48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171950" y="4722813"/>
                <a:ext cx="71438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243388" y="4651375"/>
                <a:ext cx="0" cy="71438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37000" y="4614863"/>
                <a:ext cx="414338" cy="414337"/>
              </a:xfrm>
              <a:custGeom>
                <a:avLst/>
                <a:gdLst>
                  <a:gd name="T0" fmla="*/ 118 w 184"/>
                  <a:gd name="T1" fmla="*/ 3 h 184"/>
                  <a:gd name="T2" fmla="*/ 92 w 184"/>
                  <a:gd name="T3" fmla="*/ 0 h 184"/>
                  <a:gd name="T4" fmla="*/ 0 w 184"/>
                  <a:gd name="T5" fmla="*/ 92 h 184"/>
                  <a:gd name="T6" fmla="*/ 92 w 184"/>
                  <a:gd name="T7" fmla="*/ 184 h 184"/>
                  <a:gd name="T8" fmla="*/ 184 w 184"/>
                  <a:gd name="T9" fmla="*/ 92 h 184"/>
                  <a:gd name="T10" fmla="*/ 181 w 184"/>
                  <a:gd name="T11" fmla="*/ 66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184">
                    <a:moveTo>
                      <a:pt x="118" y="3"/>
                    </a:moveTo>
                    <a:cubicBezTo>
                      <a:pt x="110" y="1"/>
                      <a:pt x="101" y="0"/>
                      <a:pt x="92" y="0"/>
                    </a:cubicBez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83"/>
                      <a:pt x="183" y="74"/>
                      <a:pt x="181" y="66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00500" y="4668838"/>
                <a:ext cx="142875" cy="195262"/>
              </a:xfrm>
              <a:custGeom>
                <a:avLst/>
                <a:gdLst>
                  <a:gd name="T0" fmla="*/ 63 w 64"/>
                  <a:gd name="T1" fmla="*/ 8 h 87"/>
                  <a:gd name="T2" fmla="*/ 43 w 64"/>
                  <a:gd name="T3" fmla="*/ 3 h 87"/>
                  <a:gd name="T4" fmla="*/ 6 w 64"/>
                  <a:gd name="T5" fmla="*/ 14 h 87"/>
                  <a:gd name="T6" fmla="*/ 8 w 64"/>
                  <a:gd name="T7" fmla="*/ 33 h 87"/>
                  <a:gd name="T8" fmla="*/ 29 w 64"/>
                  <a:gd name="T9" fmla="*/ 74 h 87"/>
                  <a:gd name="T10" fmla="*/ 57 w 64"/>
                  <a:gd name="T11" fmla="*/ 85 h 87"/>
                  <a:gd name="T12" fmla="*/ 54 w 64"/>
                  <a:gd name="T13" fmla="*/ 81 h 87"/>
                  <a:gd name="T14" fmla="*/ 48 w 64"/>
                  <a:gd name="T15" fmla="*/ 76 h 87"/>
                  <a:gd name="T16" fmla="*/ 45 w 64"/>
                  <a:gd name="T17" fmla="*/ 67 h 87"/>
                  <a:gd name="T18" fmla="*/ 36 w 64"/>
                  <a:gd name="T19" fmla="*/ 64 h 87"/>
                  <a:gd name="T20" fmla="*/ 45 w 64"/>
                  <a:gd name="T21" fmla="*/ 52 h 87"/>
                  <a:gd name="T22" fmla="*/ 64 w 64"/>
                  <a:gd name="T23" fmla="*/ 4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87">
                    <a:moveTo>
                      <a:pt x="63" y="8"/>
                    </a:moveTo>
                    <a:cubicBezTo>
                      <a:pt x="56" y="5"/>
                      <a:pt x="48" y="4"/>
                      <a:pt x="43" y="3"/>
                    </a:cubicBezTo>
                    <a:cubicBezTo>
                      <a:pt x="25" y="0"/>
                      <a:pt x="0" y="7"/>
                      <a:pt x="6" y="14"/>
                    </a:cubicBezTo>
                    <a:cubicBezTo>
                      <a:pt x="12" y="20"/>
                      <a:pt x="9" y="30"/>
                      <a:pt x="8" y="33"/>
                    </a:cubicBezTo>
                    <a:cubicBezTo>
                      <a:pt x="4" y="44"/>
                      <a:pt x="7" y="61"/>
                      <a:pt x="29" y="74"/>
                    </a:cubicBezTo>
                    <a:cubicBezTo>
                      <a:pt x="51" y="86"/>
                      <a:pt x="55" y="83"/>
                      <a:pt x="57" y="85"/>
                    </a:cubicBezTo>
                    <a:cubicBezTo>
                      <a:pt x="59" y="87"/>
                      <a:pt x="53" y="87"/>
                      <a:pt x="54" y="81"/>
                    </a:cubicBezTo>
                    <a:cubicBezTo>
                      <a:pt x="55" y="75"/>
                      <a:pt x="51" y="76"/>
                      <a:pt x="48" y="76"/>
                    </a:cubicBezTo>
                    <a:cubicBezTo>
                      <a:pt x="45" y="76"/>
                      <a:pt x="44" y="70"/>
                      <a:pt x="45" y="67"/>
                    </a:cubicBezTo>
                    <a:cubicBezTo>
                      <a:pt x="46" y="63"/>
                      <a:pt x="41" y="71"/>
                      <a:pt x="36" y="64"/>
                    </a:cubicBezTo>
                    <a:cubicBezTo>
                      <a:pt x="32" y="56"/>
                      <a:pt x="39" y="50"/>
                      <a:pt x="45" y="52"/>
                    </a:cubicBezTo>
                    <a:cubicBezTo>
                      <a:pt x="57" y="56"/>
                      <a:pt x="59" y="49"/>
                      <a:pt x="64" y="42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14800" y="4819650"/>
                <a:ext cx="163513" cy="190500"/>
              </a:xfrm>
              <a:custGeom>
                <a:avLst/>
                <a:gdLst>
                  <a:gd name="T0" fmla="*/ 12 w 73"/>
                  <a:gd name="T1" fmla="*/ 32 h 85"/>
                  <a:gd name="T2" fmla="*/ 12 w 73"/>
                  <a:gd name="T3" fmla="*/ 45 h 85"/>
                  <a:gd name="T4" fmla="*/ 25 w 73"/>
                  <a:gd name="T5" fmla="*/ 58 h 85"/>
                  <a:gd name="T6" fmla="*/ 19 w 73"/>
                  <a:gd name="T7" fmla="*/ 80 h 85"/>
                  <a:gd name="T8" fmla="*/ 45 w 73"/>
                  <a:gd name="T9" fmla="*/ 66 h 85"/>
                  <a:gd name="T10" fmla="*/ 66 w 73"/>
                  <a:gd name="T11" fmla="*/ 37 h 85"/>
                  <a:gd name="T12" fmla="*/ 54 w 73"/>
                  <a:gd name="T13" fmla="*/ 24 h 85"/>
                  <a:gd name="T14" fmla="*/ 24 w 73"/>
                  <a:gd name="T15" fmla="*/ 11 h 85"/>
                  <a:gd name="T16" fmla="*/ 12 w 73"/>
                  <a:gd name="T17" fmla="*/ 3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85">
                    <a:moveTo>
                      <a:pt x="12" y="32"/>
                    </a:moveTo>
                    <a:cubicBezTo>
                      <a:pt x="10" y="43"/>
                      <a:pt x="0" y="34"/>
                      <a:pt x="12" y="45"/>
                    </a:cubicBezTo>
                    <a:cubicBezTo>
                      <a:pt x="23" y="56"/>
                      <a:pt x="26" y="33"/>
                      <a:pt x="25" y="58"/>
                    </a:cubicBezTo>
                    <a:cubicBezTo>
                      <a:pt x="23" y="83"/>
                      <a:pt x="2" y="85"/>
                      <a:pt x="19" y="80"/>
                    </a:cubicBezTo>
                    <a:cubicBezTo>
                      <a:pt x="36" y="74"/>
                      <a:pt x="33" y="79"/>
                      <a:pt x="45" y="66"/>
                    </a:cubicBezTo>
                    <a:cubicBezTo>
                      <a:pt x="58" y="54"/>
                      <a:pt x="60" y="47"/>
                      <a:pt x="66" y="37"/>
                    </a:cubicBezTo>
                    <a:cubicBezTo>
                      <a:pt x="73" y="27"/>
                      <a:pt x="62" y="31"/>
                      <a:pt x="54" y="24"/>
                    </a:cubicBezTo>
                    <a:cubicBezTo>
                      <a:pt x="47" y="17"/>
                      <a:pt x="34" y="0"/>
                      <a:pt x="24" y="11"/>
                    </a:cubicBezTo>
                    <a:cubicBezTo>
                      <a:pt x="14" y="21"/>
                      <a:pt x="12" y="32"/>
                      <a:pt x="12" y="32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97363" y="4794250"/>
                <a:ext cx="47625" cy="96838"/>
              </a:xfrm>
              <a:custGeom>
                <a:avLst/>
                <a:gdLst>
                  <a:gd name="T0" fmla="*/ 13 w 21"/>
                  <a:gd name="T1" fmla="*/ 0 h 43"/>
                  <a:gd name="T2" fmla="*/ 12 w 21"/>
                  <a:gd name="T3" fmla="*/ 5 h 43"/>
                  <a:gd name="T4" fmla="*/ 10 w 21"/>
                  <a:gd name="T5" fmla="*/ 35 h 43"/>
                  <a:gd name="T6" fmla="*/ 21 w 21"/>
                  <a:gd name="T7" fmla="*/ 3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43">
                    <a:moveTo>
                      <a:pt x="13" y="0"/>
                    </a:moveTo>
                    <a:cubicBezTo>
                      <a:pt x="14" y="2"/>
                      <a:pt x="13" y="2"/>
                      <a:pt x="12" y="5"/>
                    </a:cubicBezTo>
                    <a:cubicBezTo>
                      <a:pt x="8" y="14"/>
                      <a:pt x="0" y="27"/>
                      <a:pt x="10" y="35"/>
                    </a:cubicBezTo>
                    <a:cubicBezTo>
                      <a:pt x="19" y="43"/>
                      <a:pt x="21" y="37"/>
                      <a:pt x="21" y="37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出自【趣你的PPT】(微信:qunideppt)：最优质的PPT资源库"/>
              <p:cNvSpPr/>
              <p:nvPr/>
            </p:nvSpPr>
            <p:spPr>
              <a:xfrm>
                <a:off x="1952385" y="2122097"/>
                <a:ext cx="7325253" cy="605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defRPr/>
                </a:pPr>
                <a:r>
                  <a:rPr lang="en-US" altLang="zh-CN" sz="3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Training images: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p>
                        <m:r>
                          <m:rPr>
                            <m:lit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  <m:r>
                          <m:rPr>
                            <m:lit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=1,…,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</m:t>
                    </m:r>
                  </m:oMath>
                </a14:m>
                <a:endPara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出自【趣你的PPT】(微信:qunideppt)：最优质的PPT资源库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385" y="2122097"/>
                <a:ext cx="7325253" cy="605294"/>
              </a:xfrm>
              <a:prstGeom prst="rect">
                <a:avLst/>
              </a:prstGeom>
              <a:blipFill>
                <a:blip r:embed="rId2"/>
                <a:stretch>
                  <a:fillRect l="-2080" t="-909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17出自【趣你的PPT】(微信:qunideppt)：最优质的PPT资源库"/>
          <p:cNvGrpSpPr/>
          <p:nvPr/>
        </p:nvGrpSpPr>
        <p:grpSpPr>
          <a:xfrm>
            <a:off x="809947" y="2983164"/>
            <a:ext cx="888425" cy="802749"/>
            <a:chOff x="2348260" y="2444542"/>
            <a:chExt cx="888425" cy="802749"/>
          </a:xfrm>
        </p:grpSpPr>
        <p:grpSp>
          <p:nvGrpSpPr>
            <p:cNvPr id="25" name="组合 24"/>
            <p:cNvGrpSpPr/>
            <p:nvPr/>
          </p:nvGrpSpPr>
          <p:grpSpPr>
            <a:xfrm rot="16200000">
              <a:off x="2391098" y="2401704"/>
              <a:ext cx="802749" cy="888425"/>
              <a:chOff x="8140437" y="2197080"/>
              <a:chExt cx="1040074" cy="1151079"/>
            </a:xfrm>
            <a:solidFill>
              <a:srgbClr val="FFC000"/>
            </a:solidFill>
          </p:grpSpPr>
          <p:sp>
            <p:nvSpPr>
              <p:cNvPr id="31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2538912" y="2763162"/>
              <a:ext cx="305888" cy="305888"/>
              <a:chOff x="1811338" y="4614863"/>
              <a:chExt cx="414337" cy="414337"/>
            </a:xfrm>
          </p:grpSpPr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4614863"/>
                <a:ext cx="414337" cy="414337"/>
              </a:xfrm>
              <a:custGeom>
                <a:avLst/>
                <a:gdLst>
                  <a:gd name="T0" fmla="*/ 152 w 436"/>
                  <a:gd name="T1" fmla="*/ 0 h 435"/>
                  <a:gd name="T2" fmla="*/ 0 w 436"/>
                  <a:gd name="T3" fmla="*/ 38 h 435"/>
                  <a:gd name="T4" fmla="*/ 0 w 436"/>
                  <a:gd name="T5" fmla="*/ 397 h 435"/>
                  <a:gd name="T6" fmla="*/ 152 w 436"/>
                  <a:gd name="T7" fmla="*/ 359 h 435"/>
                  <a:gd name="T8" fmla="*/ 284 w 436"/>
                  <a:gd name="T9" fmla="*/ 435 h 435"/>
                  <a:gd name="T10" fmla="*/ 436 w 436"/>
                  <a:gd name="T11" fmla="*/ 397 h 435"/>
                  <a:gd name="T12" fmla="*/ 436 w 436"/>
                  <a:gd name="T13" fmla="*/ 38 h 435"/>
                  <a:gd name="T14" fmla="*/ 284 w 436"/>
                  <a:gd name="T15" fmla="*/ 76 h 435"/>
                  <a:gd name="T16" fmla="*/ 152 w 436"/>
                  <a:gd name="T17" fmla="*/ 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6" h="435">
                    <a:moveTo>
                      <a:pt x="152" y="0"/>
                    </a:moveTo>
                    <a:lnTo>
                      <a:pt x="0" y="38"/>
                    </a:lnTo>
                    <a:lnTo>
                      <a:pt x="0" y="397"/>
                    </a:lnTo>
                    <a:lnTo>
                      <a:pt x="152" y="359"/>
                    </a:lnTo>
                    <a:lnTo>
                      <a:pt x="284" y="435"/>
                    </a:lnTo>
                    <a:lnTo>
                      <a:pt x="436" y="397"/>
                    </a:lnTo>
                    <a:lnTo>
                      <a:pt x="436" y="38"/>
                    </a:lnTo>
                    <a:lnTo>
                      <a:pt x="284" y="76"/>
                    </a:lnTo>
                    <a:lnTo>
                      <a:pt x="152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2081213" y="46863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81213" y="4686300"/>
                <a:ext cx="0" cy="34290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1955800" y="4614863"/>
                <a:ext cx="0" cy="3413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5" name="Group 28出自【趣你的PPT】(微信:qunideppt)：最优质的PPT资源库"/>
          <p:cNvGrpSpPr/>
          <p:nvPr/>
        </p:nvGrpSpPr>
        <p:grpSpPr>
          <a:xfrm>
            <a:off x="809947" y="3884712"/>
            <a:ext cx="888425" cy="802749"/>
            <a:chOff x="2348260" y="3356250"/>
            <a:chExt cx="888425" cy="802749"/>
          </a:xfrm>
        </p:grpSpPr>
        <p:grpSp>
          <p:nvGrpSpPr>
            <p:cNvPr id="36" name="组合 35"/>
            <p:cNvGrpSpPr/>
            <p:nvPr/>
          </p:nvGrpSpPr>
          <p:grpSpPr>
            <a:xfrm rot="16200000">
              <a:off x="2391098" y="3313412"/>
              <a:ext cx="802749" cy="888425"/>
              <a:chOff x="8140437" y="2197080"/>
              <a:chExt cx="1040074" cy="1151079"/>
            </a:xfrm>
            <a:solidFill>
              <a:srgbClr val="16A086"/>
            </a:solidFill>
          </p:grpSpPr>
          <p:sp>
            <p:nvSpPr>
              <p:cNvPr id="44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510145" y="3630015"/>
              <a:ext cx="407226" cy="407227"/>
              <a:chOff x="1811338" y="5676900"/>
              <a:chExt cx="414337" cy="414338"/>
            </a:xfrm>
          </p:grpSpPr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676900"/>
                <a:ext cx="52387" cy="44450"/>
              </a:xfrm>
              <a:custGeom>
                <a:avLst/>
                <a:gdLst>
                  <a:gd name="T0" fmla="*/ 24 w 24"/>
                  <a:gd name="T1" fmla="*/ 20 h 20"/>
                  <a:gd name="T2" fmla="*/ 24 w 24"/>
                  <a:gd name="T3" fmla="*/ 12 h 20"/>
                  <a:gd name="T4" fmla="*/ 12 w 24"/>
                  <a:gd name="T5" fmla="*/ 0 h 20"/>
                  <a:gd name="T6" fmla="*/ 0 w 24"/>
                  <a:gd name="T7" fmla="*/ 12 h 20"/>
                  <a:gd name="T8" fmla="*/ 0 w 2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0">
                    <a:moveTo>
                      <a:pt x="24" y="20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1992313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44700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946775"/>
                <a:ext cx="52387" cy="144463"/>
              </a:xfrm>
              <a:custGeom>
                <a:avLst/>
                <a:gdLst>
                  <a:gd name="T0" fmla="*/ 0 w 56"/>
                  <a:gd name="T1" fmla="*/ 0 h 152"/>
                  <a:gd name="T2" fmla="*/ 0 w 56"/>
                  <a:gd name="T3" fmla="*/ 152 h 152"/>
                  <a:gd name="T4" fmla="*/ 56 w 56"/>
                  <a:gd name="T5" fmla="*/ 152 h 152"/>
                  <a:gd name="T6" fmla="*/ 56 w 56"/>
                  <a:gd name="T7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52">
                    <a:moveTo>
                      <a:pt x="0" y="0"/>
                    </a:moveTo>
                    <a:lnTo>
                      <a:pt x="0" y="152"/>
                    </a:lnTo>
                    <a:lnTo>
                      <a:pt x="56" y="152"/>
                    </a:lnTo>
                    <a:lnTo>
                      <a:pt x="56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47850" y="5730875"/>
                <a:ext cx="377825" cy="90488"/>
              </a:xfrm>
              <a:custGeom>
                <a:avLst/>
                <a:gdLst>
                  <a:gd name="T0" fmla="*/ 327 w 398"/>
                  <a:gd name="T1" fmla="*/ 95 h 95"/>
                  <a:gd name="T2" fmla="*/ 0 w 398"/>
                  <a:gd name="T3" fmla="*/ 95 h 95"/>
                  <a:gd name="T4" fmla="*/ 19 w 398"/>
                  <a:gd name="T5" fmla="*/ 47 h 95"/>
                  <a:gd name="T6" fmla="*/ 0 w 398"/>
                  <a:gd name="T7" fmla="*/ 0 h 95"/>
                  <a:gd name="T8" fmla="*/ 327 w 398"/>
                  <a:gd name="T9" fmla="*/ 0 h 95"/>
                  <a:gd name="T10" fmla="*/ 398 w 398"/>
                  <a:gd name="T11" fmla="*/ 47 h 95"/>
                  <a:gd name="T12" fmla="*/ 327 w 398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5">
                    <a:moveTo>
                      <a:pt x="327" y="95"/>
                    </a:moveTo>
                    <a:lnTo>
                      <a:pt x="0" y="95"/>
                    </a:lnTo>
                    <a:lnTo>
                      <a:pt x="19" y="47"/>
                    </a:lnTo>
                    <a:lnTo>
                      <a:pt x="0" y="0"/>
                    </a:lnTo>
                    <a:lnTo>
                      <a:pt x="327" y="0"/>
                    </a:lnTo>
                    <a:lnTo>
                      <a:pt x="398" y="47"/>
                    </a:lnTo>
                    <a:lnTo>
                      <a:pt x="327" y="95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5857875"/>
                <a:ext cx="377825" cy="88900"/>
              </a:xfrm>
              <a:custGeom>
                <a:avLst/>
                <a:gdLst>
                  <a:gd name="T0" fmla="*/ 71 w 398"/>
                  <a:gd name="T1" fmla="*/ 0 h 94"/>
                  <a:gd name="T2" fmla="*/ 398 w 398"/>
                  <a:gd name="T3" fmla="*/ 0 h 94"/>
                  <a:gd name="T4" fmla="*/ 379 w 398"/>
                  <a:gd name="T5" fmla="*/ 47 h 94"/>
                  <a:gd name="T6" fmla="*/ 398 w 398"/>
                  <a:gd name="T7" fmla="*/ 94 h 94"/>
                  <a:gd name="T8" fmla="*/ 71 w 398"/>
                  <a:gd name="T9" fmla="*/ 94 h 94"/>
                  <a:gd name="T10" fmla="*/ 0 w 398"/>
                  <a:gd name="T11" fmla="*/ 47 h 94"/>
                  <a:gd name="T12" fmla="*/ 71 w 398"/>
                  <a:gd name="T1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4">
                    <a:moveTo>
                      <a:pt x="71" y="0"/>
                    </a:moveTo>
                    <a:lnTo>
                      <a:pt x="398" y="0"/>
                    </a:lnTo>
                    <a:lnTo>
                      <a:pt x="379" y="47"/>
                    </a:lnTo>
                    <a:lnTo>
                      <a:pt x="398" y="94"/>
                    </a:lnTo>
                    <a:lnTo>
                      <a:pt x="71" y="94"/>
                    </a:lnTo>
                    <a:lnTo>
                      <a:pt x="0" y="47"/>
                    </a:lnTo>
                    <a:lnTo>
                      <a:pt x="71" y="0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出自【趣你的PPT】(微信:qunideppt)：最优质的PPT资源库"/>
              <p:cNvSpPr/>
              <p:nvPr/>
            </p:nvSpPr>
            <p:spPr>
              <a:xfrm>
                <a:off x="1952384" y="2948467"/>
                <a:ext cx="7325253" cy="605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defRPr/>
                </a:pPr>
                <a:r>
                  <a:rPr lang="en-US" altLang="zh-CN" sz="3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Testing images: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p>
                        <m:r>
                          <m:rPr>
                            <m:lit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  <m:r>
                          <m:rPr>
                            <m:lit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7" name="出自【趣你的PPT】(微信:qunideppt)：最优质的PPT资源库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384" y="2948467"/>
                <a:ext cx="7325253" cy="605294"/>
              </a:xfrm>
              <a:prstGeom prst="rect">
                <a:avLst/>
              </a:prstGeom>
              <a:blipFill>
                <a:blip r:embed="rId3"/>
                <a:stretch>
                  <a:fillRect l="-2080" t="-909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1697502" y="4869291"/>
                <a:ext cx="4186257" cy="768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m:rPr>
                                      <m:lit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m:rPr>
                                      <m:lit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502" y="4869291"/>
                <a:ext cx="4186257" cy="7684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1出自【趣你的PPT】(微信:qunideppt)：最优质的PPT资源库"/>
          <p:cNvGrpSpPr/>
          <p:nvPr/>
        </p:nvGrpSpPr>
        <p:grpSpPr>
          <a:xfrm>
            <a:off x="809945" y="4857391"/>
            <a:ext cx="888425" cy="802749"/>
            <a:chOff x="2348260" y="4267958"/>
            <a:chExt cx="888425" cy="802749"/>
          </a:xfrm>
        </p:grpSpPr>
        <p:grpSp>
          <p:nvGrpSpPr>
            <p:cNvPr id="50" name="组合 49"/>
            <p:cNvGrpSpPr/>
            <p:nvPr/>
          </p:nvGrpSpPr>
          <p:grpSpPr>
            <a:xfrm rot="16200000">
              <a:off x="2391098" y="4225120"/>
              <a:ext cx="802749" cy="888425"/>
              <a:chOff x="8140437" y="2197080"/>
              <a:chExt cx="1040074" cy="1151079"/>
            </a:xfrm>
            <a:solidFill>
              <a:srgbClr val="92D050"/>
            </a:solidFill>
          </p:grpSpPr>
          <p:sp>
            <p:nvSpPr>
              <p:cNvPr id="59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2539756" y="4605863"/>
              <a:ext cx="343931" cy="284004"/>
              <a:chOff x="5005388" y="1436688"/>
              <a:chExt cx="419100" cy="346075"/>
            </a:xfrm>
          </p:grpSpPr>
          <p:sp>
            <p:nvSpPr>
              <p:cNvPr id="5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005388" y="1436688"/>
                <a:ext cx="419100" cy="346075"/>
              </a:xfrm>
              <a:prstGeom prst="rect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H="1">
                <a:off x="5222875" y="1709738"/>
                <a:ext cx="92075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05388" y="1509713"/>
                <a:ext cx="41910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41900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78413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114925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4925" y="1582738"/>
                <a:ext cx="53975" cy="127000"/>
              </a:xfrm>
              <a:custGeom>
                <a:avLst/>
                <a:gdLst>
                  <a:gd name="T0" fmla="*/ 0 w 56"/>
                  <a:gd name="T1" fmla="*/ 0 h 133"/>
                  <a:gd name="T2" fmla="*/ 56 w 56"/>
                  <a:gd name="T3" fmla="*/ 66 h 133"/>
                  <a:gd name="T4" fmla="*/ 0 w 56"/>
                  <a:gd name="T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3">
                    <a:moveTo>
                      <a:pt x="0" y="0"/>
                    </a:moveTo>
                    <a:lnTo>
                      <a:pt x="56" y="66"/>
                    </a:lnTo>
                    <a:lnTo>
                      <a:pt x="0" y="133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出自【趣你的PPT】(微信:qunideppt)：最优质的PPT资源库"/>
              <p:cNvSpPr/>
              <p:nvPr/>
            </p:nvSpPr>
            <p:spPr>
              <a:xfrm>
                <a:off x="1952384" y="3908879"/>
                <a:ext cx="7325253" cy="605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defRPr/>
                </a:pPr>
                <a:r>
                  <a:rPr lang="en-US" altLang="zh-CN" sz="3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Take parses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p>
                        <m:r>
                          <m:rPr>
                            <m:lit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  <m:r>
                          <m:rPr>
                            <m:lit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refit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p>
                        <m:r>
                          <m:rPr>
                            <m:lit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  <m:r>
                          <m:rPr>
                            <m:lit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endPara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4" name="出自【趣你的PPT】(微信:qunideppt)：最优质的PPT资源库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384" y="3908879"/>
                <a:ext cx="7325253" cy="605294"/>
              </a:xfrm>
              <a:prstGeom prst="rect">
                <a:avLst/>
              </a:prstGeom>
              <a:blipFill>
                <a:blip r:embed="rId5"/>
                <a:stretch>
                  <a:fillRect l="-2080" t="-9000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2111432"/>
            <a:ext cx="3156514" cy="36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7" grpId="0"/>
      <p:bldP spid="6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275891" cy="6094278"/>
          </a:xfrm>
          <a:effectLst>
            <a:softEdge rad="127000"/>
          </a:effec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40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81" y="1260884"/>
            <a:ext cx="4029637" cy="552527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699" y="1289462"/>
            <a:ext cx="3858163" cy="546811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8333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14557" y="425245"/>
            <a:ext cx="53841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Quotations from Hinton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5000204" y="2192084"/>
            <a:ext cx="1790700" cy="3097212"/>
            <a:chOff x="5103392" y="2252241"/>
            <a:chExt cx="1790700" cy="3097212"/>
          </a:xfrm>
        </p:grpSpPr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09767" y="2252241"/>
              <a:ext cx="1584325" cy="1800225"/>
            </a:xfrm>
            <a:custGeom>
              <a:avLst/>
              <a:gdLst>
                <a:gd name="T0" fmla="*/ 9250 w 21600"/>
                <a:gd name="T1" fmla="*/ 0 h 21600"/>
                <a:gd name="T2" fmla="*/ 3055 w 21600"/>
                <a:gd name="T3" fmla="*/ 21600 h 21600"/>
                <a:gd name="T4" fmla="*/ 9725 w 21600"/>
                <a:gd name="T5" fmla="*/ 8310 h 21600"/>
                <a:gd name="T6" fmla="*/ 15662 w 21600"/>
                <a:gd name="T7" fmla="*/ 14285 h 21600"/>
                <a:gd name="T8" fmla="*/ 21600 w 21600"/>
                <a:gd name="T9" fmla="*/ 831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6110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rgbClr val="63CFF6"/>
            </a:solidFill>
            <a:ln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100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ChangeArrowheads="1"/>
            </p:cNvSpPr>
            <p:nvPr/>
          </p:nvSpPr>
          <p:spPr bwMode="auto">
            <a:xfrm flipH="1" flipV="1">
              <a:off x="5103392" y="3549228"/>
              <a:ext cx="1584325" cy="1800225"/>
            </a:xfrm>
            <a:custGeom>
              <a:avLst/>
              <a:gdLst>
                <a:gd name="T0" fmla="*/ 9250 w 21600"/>
                <a:gd name="T1" fmla="*/ 0 h 21600"/>
                <a:gd name="T2" fmla="*/ 3055 w 21600"/>
                <a:gd name="T3" fmla="*/ 21600 h 21600"/>
                <a:gd name="T4" fmla="*/ 9725 w 21600"/>
                <a:gd name="T5" fmla="*/ 8310 h 21600"/>
                <a:gd name="T6" fmla="*/ 15662 w 21600"/>
                <a:gd name="T7" fmla="*/ 14285 h 21600"/>
                <a:gd name="T8" fmla="*/ 21600 w 21600"/>
                <a:gd name="T9" fmla="*/ 831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6110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100" ker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9" name="出自【趣你的PPT】(微信:qunideppt)：最优质的PPT资源库"/>
          <p:cNvSpPr/>
          <p:nvPr/>
        </p:nvSpPr>
        <p:spPr>
          <a:xfrm>
            <a:off x="7100467" y="3549228"/>
            <a:ext cx="4824946" cy="29546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two approaches (Bayesian Program Learning and deep learning) succeed at different types of tasks, and both can improve by borrowing from one another — and that even greater successes could come from creating hybrid systems.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174398" y="1568704"/>
            <a:ext cx="5122816" cy="9903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r" defTabSz="1216817">
              <a:lnSpc>
                <a:spcPct val="120000"/>
              </a:lnSpc>
              <a:spcBef>
                <a:spcPct val="20000"/>
              </a:spcBef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model’s ability to pass a visual Turing test is significant.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558" y="176868"/>
            <a:ext cx="3525188" cy="2382172"/>
          </a:xfrm>
          <a:prstGeom prst="rect">
            <a:avLst/>
          </a:prstGeom>
          <a:effectLst>
            <a:softEdge rad="292100"/>
          </a:effectLst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094576" y="3013501"/>
            <a:ext cx="59344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Few-shot Learning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18631" y="26036"/>
            <a:ext cx="3137524" cy="1714274"/>
            <a:chOff x="-1114427" y="1804987"/>
            <a:chExt cx="6600828" cy="3187702"/>
          </a:xfrm>
        </p:grpSpPr>
        <p:grpSp>
          <p:nvGrpSpPr>
            <p:cNvPr id="4" name="组合 10"/>
            <p:cNvGrpSpPr>
              <a:grpSpLocks/>
            </p:cNvGrpSpPr>
            <p:nvPr/>
          </p:nvGrpSpPr>
          <p:grpSpPr bwMode="auto">
            <a:xfrm>
              <a:off x="1609725" y="1804987"/>
              <a:ext cx="3876676" cy="3187701"/>
              <a:chOff x="0" y="2082532"/>
              <a:chExt cx="4369974" cy="3187133"/>
            </a:xfrm>
            <a:solidFill>
              <a:srgbClr val="50C2E2"/>
            </a:solidFill>
          </p:grpSpPr>
          <p:sp>
            <p:nvSpPr>
              <p:cNvPr id="5" name="出自【趣你的PPT】(微信:qunideppt)：最优质的PPT资源库"/>
              <p:cNvSpPr/>
              <p:nvPr/>
            </p:nvSpPr>
            <p:spPr>
              <a:xfrm rot="10800000">
                <a:off x="0" y="2082533"/>
                <a:ext cx="4077902" cy="31871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出自【趣你的PPT】(微信:qunideppt)：最优质的PPT资源库"/>
              <p:cNvSpPr/>
              <p:nvPr/>
            </p:nvSpPr>
            <p:spPr>
              <a:xfrm rot="5400000">
                <a:off x="4024741" y="4924433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出自【趣你的PPT】(微信:qunideppt)：最优质的PPT资源库"/>
              <p:cNvSpPr/>
              <p:nvPr/>
            </p:nvSpPr>
            <p:spPr>
              <a:xfrm rot="5400000">
                <a:off x="4024742" y="4526041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出自【趣你的PPT】(微信:qunideppt)：最优质的PPT资源库"/>
              <p:cNvSpPr/>
              <p:nvPr/>
            </p:nvSpPr>
            <p:spPr>
              <a:xfrm rot="5400000">
                <a:off x="4024741" y="4118127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出自【趣你的PPT】(微信:qunideppt)：最优质的PPT资源库"/>
              <p:cNvSpPr/>
              <p:nvPr/>
            </p:nvSpPr>
            <p:spPr>
              <a:xfrm rot="5400000">
                <a:off x="4024742" y="3719735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/>
              <p:nvPr/>
            </p:nvSpPr>
            <p:spPr>
              <a:xfrm rot="5400000">
                <a:off x="4024742" y="3319756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/>
              <p:nvPr/>
            </p:nvSpPr>
            <p:spPr>
              <a:xfrm rot="5400000">
                <a:off x="4024741" y="2927714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/>
              <p:nvPr/>
            </p:nvSpPr>
            <p:spPr>
              <a:xfrm rot="5400000">
                <a:off x="4024742" y="2535671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/>
              <p:nvPr/>
            </p:nvSpPr>
            <p:spPr>
              <a:xfrm rot="5400000">
                <a:off x="4024742" y="2135692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-1114427" y="1804988"/>
              <a:ext cx="2724151" cy="3187701"/>
            </a:xfrm>
            <a:prstGeom prst="rect">
              <a:avLst/>
            </a:prstGeom>
            <a:solidFill>
              <a:srgbClr val="50C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50014" y="238777"/>
            <a:ext cx="1084455" cy="1394389"/>
          </a:xfrm>
          <a:custGeom>
            <a:avLst/>
            <a:gdLst>
              <a:gd name="T0" fmla="*/ 2185 w 2549"/>
              <a:gd name="T1" fmla="*/ 0 h 3277"/>
              <a:gd name="T2" fmla="*/ 364 w 2549"/>
              <a:gd name="T3" fmla="*/ 0 h 3277"/>
              <a:gd name="T4" fmla="*/ 0 w 2549"/>
              <a:gd name="T5" fmla="*/ 364 h 3277"/>
              <a:gd name="T6" fmla="*/ 0 w 2549"/>
              <a:gd name="T7" fmla="*/ 2913 h 3277"/>
              <a:gd name="T8" fmla="*/ 364 w 2549"/>
              <a:gd name="T9" fmla="*/ 3277 h 3277"/>
              <a:gd name="T10" fmla="*/ 2185 w 2549"/>
              <a:gd name="T11" fmla="*/ 3277 h 3277"/>
              <a:gd name="T12" fmla="*/ 2549 w 2549"/>
              <a:gd name="T13" fmla="*/ 2913 h 3277"/>
              <a:gd name="T14" fmla="*/ 2549 w 2549"/>
              <a:gd name="T15" fmla="*/ 364 h 3277"/>
              <a:gd name="T16" fmla="*/ 2185 w 2549"/>
              <a:gd name="T17" fmla="*/ 0 h 3277"/>
              <a:gd name="T18" fmla="*/ 512 w 2549"/>
              <a:gd name="T19" fmla="*/ 759 h 3277"/>
              <a:gd name="T20" fmla="*/ 2036 w 2549"/>
              <a:gd name="T21" fmla="*/ 759 h 3277"/>
              <a:gd name="T22" fmla="*/ 2036 w 2549"/>
              <a:gd name="T23" fmla="*/ 1078 h 3277"/>
              <a:gd name="T24" fmla="*/ 512 w 2549"/>
              <a:gd name="T25" fmla="*/ 1078 h 3277"/>
              <a:gd name="T26" fmla="*/ 512 w 2549"/>
              <a:gd name="T27" fmla="*/ 759 h 3277"/>
              <a:gd name="T28" fmla="*/ 2036 w 2549"/>
              <a:gd name="T29" fmla="*/ 2507 h 3277"/>
              <a:gd name="T30" fmla="*/ 512 w 2549"/>
              <a:gd name="T31" fmla="*/ 2507 h 3277"/>
              <a:gd name="T32" fmla="*/ 512 w 2549"/>
              <a:gd name="T33" fmla="*/ 2188 h 3277"/>
              <a:gd name="T34" fmla="*/ 2036 w 2549"/>
              <a:gd name="T35" fmla="*/ 2188 h 3277"/>
              <a:gd name="T36" fmla="*/ 2036 w 2549"/>
              <a:gd name="T37" fmla="*/ 2507 h 3277"/>
              <a:gd name="T38" fmla="*/ 2041 w 2549"/>
              <a:gd name="T39" fmla="*/ 1797 h 3277"/>
              <a:gd name="T40" fmla="*/ 516 w 2549"/>
              <a:gd name="T41" fmla="*/ 1797 h 3277"/>
              <a:gd name="T42" fmla="*/ 516 w 2549"/>
              <a:gd name="T43" fmla="*/ 1469 h 3277"/>
              <a:gd name="T44" fmla="*/ 2041 w 2549"/>
              <a:gd name="T45" fmla="*/ 1469 h 3277"/>
              <a:gd name="T46" fmla="*/ 2041 w 2549"/>
              <a:gd name="T47" fmla="*/ 1797 h 3277"/>
              <a:gd name="T48" fmla="*/ 2041 w 2549"/>
              <a:gd name="T49" fmla="*/ 1797 h 3277"/>
              <a:gd name="T50" fmla="*/ 2041 w 2549"/>
              <a:gd name="T51" fmla="*/ 1797 h 3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549" h="3277">
                <a:moveTo>
                  <a:pt x="2185" y="0"/>
                </a:moveTo>
                <a:cubicBezTo>
                  <a:pt x="364" y="0"/>
                  <a:pt x="364" y="0"/>
                  <a:pt x="364" y="0"/>
                </a:cubicBezTo>
                <a:cubicBezTo>
                  <a:pt x="164" y="0"/>
                  <a:pt x="0" y="164"/>
                  <a:pt x="0" y="364"/>
                </a:cubicBezTo>
                <a:cubicBezTo>
                  <a:pt x="0" y="2913"/>
                  <a:pt x="0" y="2913"/>
                  <a:pt x="0" y="2913"/>
                </a:cubicBezTo>
                <a:cubicBezTo>
                  <a:pt x="0" y="3113"/>
                  <a:pt x="164" y="3277"/>
                  <a:pt x="364" y="3277"/>
                </a:cubicBezTo>
                <a:cubicBezTo>
                  <a:pt x="2185" y="3277"/>
                  <a:pt x="2185" y="3277"/>
                  <a:pt x="2185" y="3277"/>
                </a:cubicBezTo>
                <a:cubicBezTo>
                  <a:pt x="2385" y="3277"/>
                  <a:pt x="2549" y="3113"/>
                  <a:pt x="2549" y="2913"/>
                </a:cubicBezTo>
                <a:cubicBezTo>
                  <a:pt x="2549" y="364"/>
                  <a:pt x="2549" y="364"/>
                  <a:pt x="2549" y="364"/>
                </a:cubicBezTo>
                <a:cubicBezTo>
                  <a:pt x="2549" y="164"/>
                  <a:pt x="2385" y="0"/>
                  <a:pt x="2185" y="0"/>
                </a:cubicBezTo>
                <a:close/>
                <a:moveTo>
                  <a:pt x="512" y="759"/>
                </a:moveTo>
                <a:cubicBezTo>
                  <a:pt x="2036" y="759"/>
                  <a:pt x="2036" y="759"/>
                  <a:pt x="2036" y="759"/>
                </a:cubicBezTo>
                <a:cubicBezTo>
                  <a:pt x="2036" y="1078"/>
                  <a:pt x="2036" y="1078"/>
                  <a:pt x="2036" y="1078"/>
                </a:cubicBezTo>
                <a:cubicBezTo>
                  <a:pt x="512" y="1078"/>
                  <a:pt x="512" y="1078"/>
                  <a:pt x="512" y="1078"/>
                </a:cubicBezTo>
                <a:cubicBezTo>
                  <a:pt x="512" y="759"/>
                  <a:pt x="512" y="759"/>
                  <a:pt x="512" y="759"/>
                </a:cubicBezTo>
                <a:close/>
                <a:moveTo>
                  <a:pt x="2036" y="2507"/>
                </a:moveTo>
                <a:cubicBezTo>
                  <a:pt x="512" y="2507"/>
                  <a:pt x="512" y="2507"/>
                  <a:pt x="512" y="2507"/>
                </a:cubicBezTo>
                <a:cubicBezTo>
                  <a:pt x="512" y="2188"/>
                  <a:pt x="512" y="2188"/>
                  <a:pt x="512" y="2188"/>
                </a:cubicBezTo>
                <a:cubicBezTo>
                  <a:pt x="2036" y="2188"/>
                  <a:pt x="2036" y="2188"/>
                  <a:pt x="2036" y="2188"/>
                </a:cubicBezTo>
                <a:cubicBezTo>
                  <a:pt x="2036" y="2507"/>
                  <a:pt x="2036" y="2507"/>
                  <a:pt x="2036" y="2507"/>
                </a:cubicBezTo>
                <a:close/>
                <a:moveTo>
                  <a:pt x="2041" y="1797"/>
                </a:moveTo>
                <a:cubicBezTo>
                  <a:pt x="516" y="1797"/>
                  <a:pt x="516" y="1797"/>
                  <a:pt x="516" y="1797"/>
                </a:cubicBezTo>
                <a:cubicBezTo>
                  <a:pt x="516" y="1469"/>
                  <a:pt x="516" y="1469"/>
                  <a:pt x="516" y="1469"/>
                </a:cubicBezTo>
                <a:cubicBezTo>
                  <a:pt x="2041" y="1469"/>
                  <a:pt x="2041" y="1469"/>
                  <a:pt x="2041" y="1469"/>
                </a:cubicBezTo>
                <a:cubicBezTo>
                  <a:pt x="2041" y="1797"/>
                  <a:pt x="2041" y="1797"/>
                  <a:pt x="2041" y="1797"/>
                </a:cubicBezTo>
                <a:close/>
                <a:moveTo>
                  <a:pt x="2041" y="1797"/>
                </a:moveTo>
                <a:cubicBezTo>
                  <a:pt x="2041" y="1797"/>
                  <a:pt x="2041" y="1797"/>
                  <a:pt x="2041" y="1797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68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13039" y="232371"/>
            <a:ext cx="57127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One-shot Learning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4279716" y="1964206"/>
            <a:ext cx="1818687" cy="1818687"/>
            <a:chOff x="4279716" y="1964206"/>
            <a:chExt cx="1818687" cy="1818687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 flipV="1">
              <a:off x="4279716" y="1964206"/>
              <a:ext cx="1818687" cy="1818687"/>
            </a:xfrm>
            <a:prstGeom prst="teardrop">
              <a:avLst/>
            </a:prstGeom>
            <a:solidFill>
              <a:srgbClr val="63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1CBB9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50306" y="2613608"/>
              <a:ext cx="469650" cy="472550"/>
            </a:xfrm>
            <a:custGeom>
              <a:avLst/>
              <a:gdLst>
                <a:gd name="T0" fmla="*/ 286 w 286"/>
                <a:gd name="T1" fmla="*/ 131 h 288"/>
                <a:gd name="T2" fmla="*/ 259 w 286"/>
                <a:gd name="T3" fmla="*/ 131 h 288"/>
                <a:gd name="T4" fmla="*/ 155 w 286"/>
                <a:gd name="T5" fmla="*/ 26 h 288"/>
                <a:gd name="T6" fmla="*/ 155 w 286"/>
                <a:gd name="T7" fmla="*/ 0 h 288"/>
                <a:gd name="T8" fmla="*/ 131 w 286"/>
                <a:gd name="T9" fmla="*/ 0 h 288"/>
                <a:gd name="T10" fmla="*/ 131 w 286"/>
                <a:gd name="T11" fmla="*/ 26 h 288"/>
                <a:gd name="T12" fmla="*/ 27 w 286"/>
                <a:gd name="T13" fmla="*/ 131 h 288"/>
                <a:gd name="T14" fmla="*/ 0 w 286"/>
                <a:gd name="T15" fmla="*/ 131 h 288"/>
                <a:gd name="T16" fmla="*/ 0 w 286"/>
                <a:gd name="T17" fmla="*/ 155 h 288"/>
                <a:gd name="T18" fmla="*/ 28 w 286"/>
                <a:gd name="T19" fmla="*/ 155 h 288"/>
                <a:gd name="T20" fmla="*/ 131 w 286"/>
                <a:gd name="T21" fmla="*/ 258 h 288"/>
                <a:gd name="T22" fmla="*/ 131 w 286"/>
                <a:gd name="T23" fmla="*/ 288 h 288"/>
                <a:gd name="T24" fmla="*/ 155 w 286"/>
                <a:gd name="T25" fmla="*/ 288 h 288"/>
                <a:gd name="T26" fmla="*/ 155 w 286"/>
                <a:gd name="T27" fmla="*/ 258 h 288"/>
                <a:gd name="T28" fmla="*/ 259 w 286"/>
                <a:gd name="T29" fmla="*/ 155 h 288"/>
                <a:gd name="T30" fmla="*/ 286 w 286"/>
                <a:gd name="T31" fmla="*/ 155 h 288"/>
                <a:gd name="T32" fmla="*/ 286 w 286"/>
                <a:gd name="T33" fmla="*/ 131 h 288"/>
                <a:gd name="T34" fmla="*/ 235 w 286"/>
                <a:gd name="T35" fmla="*/ 131 h 288"/>
                <a:gd name="T36" fmla="*/ 155 w 286"/>
                <a:gd name="T37" fmla="*/ 131 h 288"/>
                <a:gd name="T38" fmla="*/ 155 w 286"/>
                <a:gd name="T39" fmla="*/ 50 h 288"/>
                <a:gd name="T40" fmla="*/ 235 w 286"/>
                <a:gd name="T41" fmla="*/ 131 h 288"/>
                <a:gd name="T42" fmla="*/ 131 w 286"/>
                <a:gd name="T43" fmla="*/ 50 h 288"/>
                <a:gd name="T44" fmla="*/ 131 w 286"/>
                <a:gd name="T45" fmla="*/ 131 h 288"/>
                <a:gd name="T46" fmla="*/ 51 w 286"/>
                <a:gd name="T47" fmla="*/ 131 h 288"/>
                <a:gd name="T48" fmla="*/ 131 w 286"/>
                <a:gd name="T49" fmla="*/ 50 h 288"/>
                <a:gd name="T50" fmla="*/ 52 w 286"/>
                <a:gd name="T51" fmla="*/ 155 h 288"/>
                <a:gd name="T52" fmla="*/ 131 w 286"/>
                <a:gd name="T53" fmla="*/ 155 h 288"/>
                <a:gd name="T54" fmla="*/ 131 w 286"/>
                <a:gd name="T55" fmla="*/ 234 h 288"/>
                <a:gd name="T56" fmla="*/ 52 w 286"/>
                <a:gd name="T57" fmla="*/ 155 h 288"/>
                <a:gd name="T58" fmla="*/ 155 w 286"/>
                <a:gd name="T59" fmla="*/ 234 h 288"/>
                <a:gd name="T60" fmla="*/ 155 w 286"/>
                <a:gd name="T61" fmla="*/ 155 h 288"/>
                <a:gd name="T62" fmla="*/ 235 w 286"/>
                <a:gd name="T63" fmla="*/ 155 h 288"/>
                <a:gd name="T64" fmla="*/ 155 w 286"/>
                <a:gd name="T65" fmla="*/ 23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6" h="288">
                  <a:moveTo>
                    <a:pt x="286" y="131"/>
                  </a:moveTo>
                  <a:cubicBezTo>
                    <a:pt x="259" y="131"/>
                    <a:pt x="259" y="131"/>
                    <a:pt x="259" y="131"/>
                  </a:cubicBezTo>
                  <a:cubicBezTo>
                    <a:pt x="254" y="76"/>
                    <a:pt x="210" y="31"/>
                    <a:pt x="155" y="2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76" y="32"/>
                    <a:pt x="32" y="76"/>
                    <a:pt x="27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33" y="209"/>
                    <a:pt x="77" y="252"/>
                    <a:pt x="131" y="258"/>
                  </a:cubicBezTo>
                  <a:cubicBezTo>
                    <a:pt x="131" y="288"/>
                    <a:pt x="131" y="288"/>
                    <a:pt x="131" y="288"/>
                  </a:cubicBezTo>
                  <a:cubicBezTo>
                    <a:pt x="155" y="288"/>
                    <a:pt x="155" y="288"/>
                    <a:pt x="155" y="288"/>
                  </a:cubicBezTo>
                  <a:cubicBezTo>
                    <a:pt x="155" y="258"/>
                    <a:pt x="155" y="258"/>
                    <a:pt x="155" y="258"/>
                  </a:cubicBezTo>
                  <a:cubicBezTo>
                    <a:pt x="210" y="253"/>
                    <a:pt x="253" y="209"/>
                    <a:pt x="259" y="155"/>
                  </a:cubicBezTo>
                  <a:cubicBezTo>
                    <a:pt x="286" y="155"/>
                    <a:pt x="286" y="155"/>
                    <a:pt x="286" y="155"/>
                  </a:cubicBezTo>
                  <a:lnTo>
                    <a:pt x="286" y="131"/>
                  </a:lnTo>
                  <a:close/>
                  <a:moveTo>
                    <a:pt x="235" y="131"/>
                  </a:moveTo>
                  <a:cubicBezTo>
                    <a:pt x="155" y="131"/>
                    <a:pt x="155" y="131"/>
                    <a:pt x="155" y="131"/>
                  </a:cubicBezTo>
                  <a:cubicBezTo>
                    <a:pt x="155" y="50"/>
                    <a:pt x="155" y="50"/>
                    <a:pt x="155" y="50"/>
                  </a:cubicBezTo>
                  <a:cubicBezTo>
                    <a:pt x="197" y="55"/>
                    <a:pt x="231" y="89"/>
                    <a:pt x="235" y="131"/>
                  </a:cubicBezTo>
                  <a:close/>
                  <a:moveTo>
                    <a:pt x="131" y="50"/>
                  </a:moveTo>
                  <a:cubicBezTo>
                    <a:pt x="131" y="131"/>
                    <a:pt x="131" y="131"/>
                    <a:pt x="131" y="131"/>
                  </a:cubicBezTo>
                  <a:cubicBezTo>
                    <a:pt x="51" y="131"/>
                    <a:pt x="51" y="131"/>
                    <a:pt x="51" y="131"/>
                  </a:cubicBezTo>
                  <a:cubicBezTo>
                    <a:pt x="56" y="89"/>
                    <a:pt x="89" y="56"/>
                    <a:pt x="131" y="50"/>
                  </a:cubicBezTo>
                  <a:close/>
                  <a:moveTo>
                    <a:pt x="52" y="155"/>
                  </a:moveTo>
                  <a:cubicBezTo>
                    <a:pt x="131" y="155"/>
                    <a:pt x="131" y="155"/>
                    <a:pt x="131" y="155"/>
                  </a:cubicBezTo>
                  <a:cubicBezTo>
                    <a:pt x="131" y="234"/>
                    <a:pt x="131" y="234"/>
                    <a:pt x="131" y="234"/>
                  </a:cubicBezTo>
                  <a:cubicBezTo>
                    <a:pt x="90" y="228"/>
                    <a:pt x="57" y="196"/>
                    <a:pt x="52" y="155"/>
                  </a:cubicBezTo>
                  <a:close/>
                  <a:moveTo>
                    <a:pt x="155" y="234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29" y="196"/>
                    <a:pt x="196" y="229"/>
                    <a:pt x="155" y="2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6152421" y="1964206"/>
            <a:ext cx="1818687" cy="1818687"/>
            <a:chOff x="6152421" y="1964206"/>
            <a:chExt cx="1818687" cy="1818687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 rot="5400000" flipV="1">
              <a:off x="6152421" y="1964206"/>
              <a:ext cx="1818687" cy="1818687"/>
            </a:xfrm>
            <a:prstGeom prst="teardrop">
              <a:avLst/>
            </a:prstGeom>
            <a:solidFill>
              <a:srgbClr val="63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1CBB9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866169" y="2559712"/>
              <a:ext cx="507338" cy="487044"/>
              <a:chOff x="801688" y="3554414"/>
              <a:chExt cx="277813" cy="266700"/>
            </a:xfrm>
            <a:solidFill>
              <a:schemeClr val="bg1"/>
            </a:solidFill>
          </p:grpSpPr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87426" y="3665539"/>
                <a:ext cx="9525" cy="0"/>
              </a:xfrm>
              <a:custGeom>
                <a:avLst/>
                <a:gdLst>
                  <a:gd name="T0" fmla="*/ 11 w 11"/>
                  <a:gd name="T1" fmla="*/ 0 w 11"/>
                  <a:gd name="T2" fmla="*/ 11 w 1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1">
                    <a:moveTo>
                      <a:pt x="11" y="0"/>
                    </a:moveTo>
                    <a:cubicBezTo>
                      <a:pt x="8" y="0"/>
                      <a:pt x="4" y="0"/>
                      <a:pt x="0" y="0"/>
                    </a:cubicBezTo>
                    <a:cubicBezTo>
                      <a:pt x="3" y="0"/>
                      <a:pt x="7" y="0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1688" y="3554414"/>
                <a:ext cx="277813" cy="266700"/>
              </a:xfrm>
              <a:custGeom>
                <a:avLst/>
                <a:gdLst>
                  <a:gd name="T0" fmla="*/ 228 w 308"/>
                  <a:gd name="T1" fmla="*/ 218 h 296"/>
                  <a:gd name="T2" fmla="*/ 224 w 308"/>
                  <a:gd name="T3" fmla="*/ 215 h 296"/>
                  <a:gd name="T4" fmla="*/ 228 w 308"/>
                  <a:gd name="T5" fmla="*/ 212 h 296"/>
                  <a:gd name="T6" fmla="*/ 230 w 308"/>
                  <a:gd name="T7" fmla="*/ 212 h 296"/>
                  <a:gd name="T8" fmla="*/ 278 w 308"/>
                  <a:gd name="T9" fmla="*/ 209 h 296"/>
                  <a:gd name="T10" fmla="*/ 288 w 308"/>
                  <a:gd name="T11" fmla="*/ 176 h 296"/>
                  <a:gd name="T12" fmla="*/ 284 w 308"/>
                  <a:gd name="T13" fmla="*/ 176 h 296"/>
                  <a:gd name="T14" fmla="*/ 283 w 308"/>
                  <a:gd name="T15" fmla="*/ 176 h 296"/>
                  <a:gd name="T16" fmla="*/ 283 w 308"/>
                  <a:gd name="T17" fmla="*/ 176 h 296"/>
                  <a:gd name="T18" fmla="*/ 229 w 308"/>
                  <a:gd name="T19" fmla="*/ 174 h 296"/>
                  <a:gd name="T20" fmla="*/ 226 w 308"/>
                  <a:gd name="T21" fmla="*/ 174 h 296"/>
                  <a:gd name="T22" fmla="*/ 222 w 308"/>
                  <a:gd name="T23" fmla="*/ 171 h 296"/>
                  <a:gd name="T24" fmla="*/ 226 w 308"/>
                  <a:gd name="T25" fmla="*/ 168 h 296"/>
                  <a:gd name="T26" fmla="*/ 228 w 308"/>
                  <a:gd name="T27" fmla="*/ 168 h 296"/>
                  <a:gd name="T28" fmla="*/ 284 w 308"/>
                  <a:gd name="T29" fmla="*/ 164 h 296"/>
                  <a:gd name="T30" fmla="*/ 292 w 308"/>
                  <a:gd name="T31" fmla="*/ 164 h 296"/>
                  <a:gd name="T32" fmla="*/ 292 w 308"/>
                  <a:gd name="T33" fmla="*/ 164 h 296"/>
                  <a:gd name="T34" fmla="*/ 296 w 308"/>
                  <a:gd name="T35" fmla="*/ 133 h 296"/>
                  <a:gd name="T36" fmla="*/ 214 w 308"/>
                  <a:gd name="T37" fmla="*/ 124 h 296"/>
                  <a:gd name="T38" fmla="*/ 213 w 308"/>
                  <a:gd name="T39" fmla="*/ 124 h 296"/>
                  <a:gd name="T40" fmla="*/ 212 w 308"/>
                  <a:gd name="T41" fmla="*/ 124 h 296"/>
                  <a:gd name="T42" fmla="*/ 217 w 308"/>
                  <a:gd name="T43" fmla="*/ 124 h 296"/>
                  <a:gd name="T44" fmla="*/ 206 w 308"/>
                  <a:gd name="T45" fmla="*/ 124 h 296"/>
                  <a:gd name="T46" fmla="*/ 165 w 308"/>
                  <a:gd name="T47" fmla="*/ 123 h 296"/>
                  <a:gd name="T48" fmla="*/ 165 w 308"/>
                  <a:gd name="T49" fmla="*/ 123 h 296"/>
                  <a:gd name="T50" fmla="*/ 160 w 308"/>
                  <a:gd name="T51" fmla="*/ 121 h 296"/>
                  <a:gd name="T52" fmla="*/ 165 w 308"/>
                  <a:gd name="T53" fmla="*/ 120 h 296"/>
                  <a:gd name="T54" fmla="*/ 165 w 308"/>
                  <a:gd name="T55" fmla="*/ 120 h 296"/>
                  <a:gd name="T56" fmla="*/ 179 w 308"/>
                  <a:gd name="T57" fmla="*/ 119 h 296"/>
                  <a:gd name="T58" fmla="*/ 192 w 308"/>
                  <a:gd name="T59" fmla="*/ 58 h 296"/>
                  <a:gd name="T60" fmla="*/ 178 w 308"/>
                  <a:gd name="T61" fmla="*/ 0 h 296"/>
                  <a:gd name="T62" fmla="*/ 101 w 308"/>
                  <a:gd name="T63" fmla="*/ 126 h 296"/>
                  <a:gd name="T64" fmla="*/ 58 w 308"/>
                  <a:gd name="T65" fmla="*/ 146 h 296"/>
                  <a:gd name="T66" fmla="*/ 53 w 308"/>
                  <a:gd name="T67" fmla="*/ 275 h 296"/>
                  <a:gd name="T68" fmla="*/ 99 w 308"/>
                  <a:gd name="T69" fmla="*/ 275 h 296"/>
                  <a:gd name="T70" fmla="*/ 232 w 308"/>
                  <a:gd name="T71" fmla="*/ 286 h 296"/>
                  <a:gd name="T72" fmla="*/ 255 w 308"/>
                  <a:gd name="T73" fmla="*/ 256 h 296"/>
                  <a:gd name="T74" fmla="*/ 227 w 308"/>
                  <a:gd name="T75" fmla="*/ 255 h 296"/>
                  <a:gd name="T76" fmla="*/ 225 w 308"/>
                  <a:gd name="T77" fmla="*/ 255 h 296"/>
                  <a:gd name="T78" fmla="*/ 221 w 308"/>
                  <a:gd name="T79" fmla="*/ 252 h 296"/>
                  <a:gd name="T80" fmla="*/ 225 w 308"/>
                  <a:gd name="T81" fmla="*/ 249 h 296"/>
                  <a:gd name="T82" fmla="*/ 227 w 308"/>
                  <a:gd name="T83" fmla="*/ 249 h 296"/>
                  <a:gd name="T84" fmla="*/ 262 w 308"/>
                  <a:gd name="T85" fmla="*/ 247 h 296"/>
                  <a:gd name="T86" fmla="*/ 269 w 308"/>
                  <a:gd name="T87" fmla="*/ 220 h 296"/>
                  <a:gd name="T88" fmla="*/ 230 w 308"/>
                  <a:gd name="T89" fmla="*/ 218 h 296"/>
                  <a:gd name="T90" fmla="*/ 228 w 308"/>
                  <a:gd name="T91" fmla="*/ 218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8" h="296">
                    <a:moveTo>
                      <a:pt x="228" y="218"/>
                    </a:moveTo>
                    <a:cubicBezTo>
                      <a:pt x="224" y="215"/>
                      <a:pt x="224" y="215"/>
                      <a:pt x="224" y="215"/>
                    </a:cubicBezTo>
                    <a:cubicBezTo>
                      <a:pt x="228" y="212"/>
                      <a:pt x="228" y="212"/>
                      <a:pt x="228" y="212"/>
                    </a:cubicBezTo>
                    <a:cubicBezTo>
                      <a:pt x="230" y="212"/>
                      <a:pt x="230" y="212"/>
                      <a:pt x="230" y="212"/>
                    </a:cubicBezTo>
                    <a:cubicBezTo>
                      <a:pt x="232" y="212"/>
                      <a:pt x="263" y="210"/>
                      <a:pt x="278" y="209"/>
                    </a:cubicBezTo>
                    <a:cubicBezTo>
                      <a:pt x="295" y="197"/>
                      <a:pt x="292" y="183"/>
                      <a:pt x="288" y="176"/>
                    </a:cubicBezTo>
                    <a:cubicBezTo>
                      <a:pt x="287" y="176"/>
                      <a:pt x="285" y="176"/>
                      <a:pt x="284" y="176"/>
                    </a:cubicBezTo>
                    <a:cubicBezTo>
                      <a:pt x="283" y="176"/>
                      <a:pt x="283" y="176"/>
                      <a:pt x="283" y="176"/>
                    </a:cubicBezTo>
                    <a:cubicBezTo>
                      <a:pt x="283" y="176"/>
                      <a:pt x="283" y="176"/>
                      <a:pt x="283" y="176"/>
                    </a:cubicBezTo>
                    <a:cubicBezTo>
                      <a:pt x="278" y="176"/>
                      <a:pt x="231" y="174"/>
                      <a:pt x="229" y="174"/>
                    </a:cubicBezTo>
                    <a:cubicBezTo>
                      <a:pt x="226" y="174"/>
                      <a:pt x="226" y="174"/>
                      <a:pt x="226" y="174"/>
                    </a:cubicBezTo>
                    <a:cubicBezTo>
                      <a:pt x="222" y="171"/>
                      <a:pt x="222" y="171"/>
                      <a:pt x="222" y="171"/>
                    </a:cubicBezTo>
                    <a:cubicBezTo>
                      <a:pt x="226" y="168"/>
                      <a:pt x="226" y="168"/>
                      <a:pt x="226" y="168"/>
                    </a:cubicBezTo>
                    <a:cubicBezTo>
                      <a:pt x="228" y="168"/>
                      <a:pt x="228" y="168"/>
                      <a:pt x="228" y="168"/>
                    </a:cubicBezTo>
                    <a:cubicBezTo>
                      <a:pt x="231" y="168"/>
                      <a:pt x="280" y="164"/>
                      <a:pt x="284" y="164"/>
                    </a:cubicBezTo>
                    <a:cubicBezTo>
                      <a:pt x="290" y="164"/>
                      <a:pt x="292" y="164"/>
                      <a:pt x="292" y="164"/>
                    </a:cubicBezTo>
                    <a:cubicBezTo>
                      <a:pt x="292" y="164"/>
                      <a:pt x="292" y="164"/>
                      <a:pt x="292" y="164"/>
                    </a:cubicBezTo>
                    <a:cubicBezTo>
                      <a:pt x="302" y="155"/>
                      <a:pt x="308" y="144"/>
                      <a:pt x="296" y="133"/>
                    </a:cubicBezTo>
                    <a:cubicBezTo>
                      <a:pt x="285" y="123"/>
                      <a:pt x="243" y="125"/>
                      <a:pt x="214" y="124"/>
                    </a:cubicBezTo>
                    <a:cubicBezTo>
                      <a:pt x="213" y="124"/>
                      <a:pt x="213" y="124"/>
                      <a:pt x="213" y="124"/>
                    </a:cubicBezTo>
                    <a:cubicBezTo>
                      <a:pt x="212" y="124"/>
                      <a:pt x="212" y="124"/>
                      <a:pt x="212" y="124"/>
                    </a:cubicBezTo>
                    <a:cubicBezTo>
                      <a:pt x="212" y="124"/>
                      <a:pt x="219" y="124"/>
                      <a:pt x="217" y="124"/>
                    </a:cubicBezTo>
                    <a:cubicBezTo>
                      <a:pt x="213" y="124"/>
                      <a:pt x="209" y="124"/>
                      <a:pt x="206" y="124"/>
                    </a:cubicBezTo>
                    <a:cubicBezTo>
                      <a:pt x="192" y="123"/>
                      <a:pt x="167" y="123"/>
                      <a:pt x="165" y="123"/>
                    </a:cubicBezTo>
                    <a:cubicBezTo>
                      <a:pt x="165" y="123"/>
                      <a:pt x="165" y="123"/>
                      <a:pt x="165" y="123"/>
                    </a:cubicBezTo>
                    <a:cubicBezTo>
                      <a:pt x="160" y="121"/>
                      <a:pt x="160" y="121"/>
                      <a:pt x="160" y="121"/>
                    </a:cubicBezTo>
                    <a:cubicBezTo>
                      <a:pt x="165" y="120"/>
                      <a:pt x="165" y="120"/>
                      <a:pt x="165" y="120"/>
                    </a:cubicBezTo>
                    <a:cubicBezTo>
                      <a:pt x="165" y="120"/>
                      <a:pt x="165" y="120"/>
                      <a:pt x="165" y="120"/>
                    </a:cubicBezTo>
                    <a:cubicBezTo>
                      <a:pt x="166" y="120"/>
                      <a:pt x="169" y="120"/>
                      <a:pt x="179" y="119"/>
                    </a:cubicBezTo>
                    <a:cubicBezTo>
                      <a:pt x="165" y="90"/>
                      <a:pt x="188" y="73"/>
                      <a:pt x="192" y="58"/>
                    </a:cubicBezTo>
                    <a:cubicBezTo>
                      <a:pt x="206" y="5"/>
                      <a:pt x="178" y="0"/>
                      <a:pt x="178" y="0"/>
                    </a:cubicBezTo>
                    <a:cubicBezTo>
                      <a:pt x="178" y="0"/>
                      <a:pt x="108" y="96"/>
                      <a:pt x="101" y="126"/>
                    </a:cubicBezTo>
                    <a:cubicBezTo>
                      <a:pt x="96" y="148"/>
                      <a:pt x="67" y="146"/>
                      <a:pt x="58" y="146"/>
                    </a:cubicBezTo>
                    <a:cubicBezTo>
                      <a:pt x="10" y="144"/>
                      <a:pt x="0" y="264"/>
                      <a:pt x="53" y="275"/>
                    </a:cubicBezTo>
                    <a:cubicBezTo>
                      <a:pt x="64" y="277"/>
                      <a:pt x="76" y="265"/>
                      <a:pt x="99" y="275"/>
                    </a:cubicBezTo>
                    <a:cubicBezTo>
                      <a:pt x="149" y="296"/>
                      <a:pt x="192" y="287"/>
                      <a:pt x="232" y="286"/>
                    </a:cubicBezTo>
                    <a:cubicBezTo>
                      <a:pt x="259" y="285"/>
                      <a:pt x="257" y="266"/>
                      <a:pt x="255" y="256"/>
                    </a:cubicBezTo>
                    <a:cubicBezTo>
                      <a:pt x="242" y="256"/>
                      <a:pt x="229" y="255"/>
                      <a:pt x="227" y="255"/>
                    </a:cubicBezTo>
                    <a:cubicBezTo>
                      <a:pt x="225" y="255"/>
                      <a:pt x="225" y="255"/>
                      <a:pt x="225" y="255"/>
                    </a:cubicBezTo>
                    <a:cubicBezTo>
                      <a:pt x="221" y="252"/>
                      <a:pt x="221" y="252"/>
                      <a:pt x="221" y="252"/>
                    </a:cubicBezTo>
                    <a:cubicBezTo>
                      <a:pt x="225" y="249"/>
                      <a:pt x="225" y="249"/>
                      <a:pt x="225" y="249"/>
                    </a:cubicBezTo>
                    <a:cubicBezTo>
                      <a:pt x="227" y="249"/>
                      <a:pt x="227" y="249"/>
                      <a:pt x="227" y="249"/>
                    </a:cubicBezTo>
                    <a:cubicBezTo>
                      <a:pt x="229" y="249"/>
                      <a:pt x="247" y="248"/>
                      <a:pt x="262" y="247"/>
                    </a:cubicBezTo>
                    <a:cubicBezTo>
                      <a:pt x="275" y="237"/>
                      <a:pt x="272" y="227"/>
                      <a:pt x="269" y="220"/>
                    </a:cubicBezTo>
                    <a:cubicBezTo>
                      <a:pt x="253" y="219"/>
                      <a:pt x="232" y="218"/>
                      <a:pt x="230" y="218"/>
                    </a:cubicBezTo>
                    <a:lnTo>
                      <a:pt x="228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4279716" y="3818908"/>
            <a:ext cx="1818687" cy="1818687"/>
            <a:chOff x="4279716" y="3818908"/>
            <a:chExt cx="1818687" cy="1818687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4279716" y="3818908"/>
              <a:ext cx="1818687" cy="1818687"/>
            </a:xfrm>
            <a:prstGeom prst="teardrop">
              <a:avLst/>
            </a:prstGeom>
            <a:solidFill>
              <a:srgbClr val="63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1CBB9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4973499" y="4562878"/>
              <a:ext cx="423264" cy="472549"/>
              <a:chOff x="6016626" y="5110164"/>
              <a:chExt cx="231775" cy="258763"/>
            </a:xfrm>
            <a:solidFill>
              <a:schemeClr val="bg1"/>
            </a:solidFill>
          </p:grpSpPr>
          <p:sp>
            <p:nvSpPr>
              <p:cNvPr id="1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119813" y="5281614"/>
                <a:ext cx="23813" cy="873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16626" y="5110164"/>
                <a:ext cx="207963" cy="73025"/>
              </a:xfrm>
              <a:custGeom>
                <a:avLst/>
                <a:gdLst>
                  <a:gd name="T0" fmla="*/ 115 w 231"/>
                  <a:gd name="T1" fmla="*/ 28 h 81"/>
                  <a:gd name="T2" fmla="*/ 30 w 231"/>
                  <a:gd name="T3" fmla="*/ 28 h 81"/>
                  <a:gd name="T4" fmla="*/ 25 w 231"/>
                  <a:gd name="T5" fmla="*/ 30 h 81"/>
                  <a:gd name="T6" fmla="*/ 2 w 231"/>
                  <a:gd name="T7" fmla="*/ 50 h 81"/>
                  <a:gd name="T8" fmla="*/ 0 w 231"/>
                  <a:gd name="T9" fmla="*/ 54 h 81"/>
                  <a:gd name="T10" fmla="*/ 0 w 231"/>
                  <a:gd name="T11" fmla="*/ 55 h 81"/>
                  <a:gd name="T12" fmla="*/ 2 w 231"/>
                  <a:gd name="T13" fmla="*/ 60 h 81"/>
                  <a:gd name="T14" fmla="*/ 25 w 231"/>
                  <a:gd name="T15" fmla="*/ 79 h 81"/>
                  <a:gd name="T16" fmla="*/ 30 w 231"/>
                  <a:gd name="T17" fmla="*/ 81 h 81"/>
                  <a:gd name="T18" fmla="*/ 229 w 231"/>
                  <a:gd name="T19" fmla="*/ 81 h 81"/>
                  <a:gd name="T20" fmla="*/ 231 w 231"/>
                  <a:gd name="T21" fmla="*/ 78 h 81"/>
                  <a:gd name="T22" fmla="*/ 231 w 231"/>
                  <a:gd name="T23" fmla="*/ 31 h 81"/>
                  <a:gd name="T24" fmla="*/ 229 w 231"/>
                  <a:gd name="T25" fmla="*/ 28 h 81"/>
                  <a:gd name="T26" fmla="*/ 142 w 231"/>
                  <a:gd name="T27" fmla="*/ 28 h 81"/>
                  <a:gd name="T28" fmla="*/ 142 w 231"/>
                  <a:gd name="T29" fmla="*/ 13 h 81"/>
                  <a:gd name="T30" fmla="*/ 142 w 231"/>
                  <a:gd name="T31" fmla="*/ 0 h 81"/>
                  <a:gd name="T32" fmla="*/ 115 w 231"/>
                  <a:gd name="T33" fmla="*/ 0 h 81"/>
                  <a:gd name="T34" fmla="*/ 115 w 231"/>
                  <a:gd name="T35" fmla="*/ 13 h 81"/>
                  <a:gd name="T36" fmla="*/ 115 w 231"/>
                  <a:gd name="T37" fmla="*/ 2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1" h="81">
                    <a:moveTo>
                      <a:pt x="115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28" y="28"/>
                      <a:pt x="26" y="29"/>
                      <a:pt x="25" y="3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51"/>
                      <a:pt x="0" y="53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1" y="59"/>
                      <a:pt x="2" y="60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6" y="80"/>
                      <a:pt x="28" y="81"/>
                      <a:pt x="30" y="81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30" y="81"/>
                      <a:pt x="231" y="80"/>
                      <a:pt x="231" y="78"/>
                    </a:cubicBezTo>
                    <a:cubicBezTo>
                      <a:pt x="231" y="31"/>
                      <a:pt x="231" y="31"/>
                      <a:pt x="231" y="31"/>
                    </a:cubicBezTo>
                    <a:cubicBezTo>
                      <a:pt x="231" y="30"/>
                      <a:pt x="230" y="28"/>
                      <a:pt x="229" y="28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5" y="13"/>
                      <a:pt x="115" y="13"/>
                      <a:pt x="115" y="13"/>
                    </a:cubicBezTo>
                    <a:lnTo>
                      <a:pt x="115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40438" y="5197476"/>
                <a:ext cx="207963" cy="71438"/>
              </a:xfrm>
              <a:custGeom>
                <a:avLst/>
                <a:gdLst>
                  <a:gd name="T0" fmla="*/ 89 w 231"/>
                  <a:gd name="T1" fmla="*/ 27 h 80"/>
                  <a:gd name="T2" fmla="*/ 3 w 231"/>
                  <a:gd name="T3" fmla="*/ 27 h 80"/>
                  <a:gd name="T4" fmla="*/ 0 w 231"/>
                  <a:gd name="T5" fmla="*/ 30 h 80"/>
                  <a:gd name="T6" fmla="*/ 0 w 231"/>
                  <a:gd name="T7" fmla="*/ 77 h 80"/>
                  <a:gd name="T8" fmla="*/ 3 w 231"/>
                  <a:gd name="T9" fmla="*/ 80 h 80"/>
                  <a:gd name="T10" fmla="*/ 202 w 231"/>
                  <a:gd name="T11" fmla="*/ 80 h 80"/>
                  <a:gd name="T12" fmla="*/ 206 w 231"/>
                  <a:gd name="T13" fmla="*/ 78 h 80"/>
                  <a:gd name="T14" fmla="*/ 229 w 231"/>
                  <a:gd name="T15" fmla="*/ 59 h 80"/>
                  <a:gd name="T16" fmla="*/ 231 w 231"/>
                  <a:gd name="T17" fmla="*/ 54 h 80"/>
                  <a:gd name="T18" fmla="*/ 231 w 231"/>
                  <a:gd name="T19" fmla="*/ 53 h 80"/>
                  <a:gd name="T20" fmla="*/ 229 w 231"/>
                  <a:gd name="T21" fmla="*/ 49 h 80"/>
                  <a:gd name="T22" fmla="*/ 206 w 231"/>
                  <a:gd name="T23" fmla="*/ 29 h 80"/>
                  <a:gd name="T24" fmla="*/ 202 w 231"/>
                  <a:gd name="T25" fmla="*/ 27 h 80"/>
                  <a:gd name="T26" fmla="*/ 116 w 231"/>
                  <a:gd name="T27" fmla="*/ 27 h 80"/>
                  <a:gd name="T28" fmla="*/ 116 w 231"/>
                  <a:gd name="T29" fmla="*/ 12 h 80"/>
                  <a:gd name="T30" fmla="*/ 116 w 231"/>
                  <a:gd name="T31" fmla="*/ 1 h 80"/>
                  <a:gd name="T32" fmla="*/ 116 w 231"/>
                  <a:gd name="T33" fmla="*/ 0 h 80"/>
                  <a:gd name="T34" fmla="*/ 89 w 231"/>
                  <a:gd name="T35" fmla="*/ 0 h 80"/>
                  <a:gd name="T36" fmla="*/ 89 w 231"/>
                  <a:gd name="T37" fmla="*/ 1 h 80"/>
                  <a:gd name="T38" fmla="*/ 89 w 231"/>
                  <a:gd name="T39" fmla="*/ 12 h 80"/>
                  <a:gd name="T40" fmla="*/ 89 w 231"/>
                  <a:gd name="T41" fmla="*/ 2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1" h="80">
                    <a:moveTo>
                      <a:pt x="89" y="27"/>
                    </a:moveTo>
                    <a:cubicBezTo>
                      <a:pt x="3" y="27"/>
                      <a:pt x="3" y="27"/>
                      <a:pt x="3" y="27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9"/>
                      <a:pt x="1" y="80"/>
                      <a:pt x="3" y="80"/>
                    </a:cubicBezTo>
                    <a:cubicBezTo>
                      <a:pt x="202" y="80"/>
                      <a:pt x="202" y="80"/>
                      <a:pt x="202" y="80"/>
                    </a:cubicBezTo>
                    <a:cubicBezTo>
                      <a:pt x="203" y="80"/>
                      <a:pt x="205" y="79"/>
                      <a:pt x="206" y="78"/>
                    </a:cubicBezTo>
                    <a:cubicBezTo>
                      <a:pt x="229" y="59"/>
                      <a:pt x="229" y="59"/>
                      <a:pt x="229" y="59"/>
                    </a:cubicBezTo>
                    <a:cubicBezTo>
                      <a:pt x="230" y="58"/>
                      <a:pt x="231" y="55"/>
                      <a:pt x="231" y="54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31" y="52"/>
                      <a:pt x="230" y="50"/>
                      <a:pt x="229" y="49"/>
                    </a:cubicBezTo>
                    <a:cubicBezTo>
                      <a:pt x="206" y="29"/>
                      <a:pt x="206" y="29"/>
                      <a:pt x="206" y="29"/>
                    </a:cubicBezTo>
                    <a:cubicBezTo>
                      <a:pt x="205" y="28"/>
                      <a:pt x="203" y="27"/>
                      <a:pt x="202" y="27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1"/>
                      <a:pt x="116" y="1"/>
                      <a:pt x="116" y="1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89" y="12"/>
                      <a:pt x="89" y="12"/>
                      <a:pt x="89" y="12"/>
                    </a:cubicBezTo>
                    <a:lnTo>
                      <a:pt x="8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6152421" y="3818908"/>
            <a:ext cx="1818687" cy="1818687"/>
            <a:chOff x="6152421" y="3818908"/>
            <a:chExt cx="1818687" cy="1818687"/>
          </a:xfrm>
          <a:solidFill>
            <a:srgbClr val="63CFF6"/>
          </a:solidFill>
        </p:grpSpPr>
        <p:sp>
          <p:nvSpPr>
            <p:cNvPr id="19" name="出自【趣你的PPT】(微信:qunideppt)：最优质的PPT资源库"/>
            <p:cNvSpPr/>
            <p:nvPr/>
          </p:nvSpPr>
          <p:spPr>
            <a:xfrm rot="16200000">
              <a:off x="6152421" y="3818908"/>
              <a:ext cx="1818687" cy="1818687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1CBB9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012573" y="4562878"/>
              <a:ext cx="402970" cy="472548"/>
              <a:chOff x="6537326" y="5110164"/>
              <a:chExt cx="220662" cy="258762"/>
            </a:xfrm>
            <a:grpFill/>
          </p:grpSpPr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80188" y="5110164"/>
                <a:ext cx="177800" cy="149225"/>
              </a:xfrm>
              <a:custGeom>
                <a:avLst/>
                <a:gdLst>
                  <a:gd name="T0" fmla="*/ 134 w 196"/>
                  <a:gd name="T1" fmla="*/ 102 h 167"/>
                  <a:gd name="T2" fmla="*/ 196 w 196"/>
                  <a:gd name="T3" fmla="*/ 34 h 167"/>
                  <a:gd name="T4" fmla="*/ 76 w 196"/>
                  <a:gd name="T5" fmla="*/ 22 h 167"/>
                  <a:gd name="T6" fmla="*/ 0 w 196"/>
                  <a:gd name="T7" fmla="*/ 2 h 167"/>
                  <a:gd name="T8" fmla="*/ 0 w 196"/>
                  <a:gd name="T9" fmla="*/ 137 h 167"/>
                  <a:gd name="T10" fmla="*/ 39 w 196"/>
                  <a:gd name="T11" fmla="*/ 135 h 167"/>
                  <a:gd name="T12" fmla="*/ 191 w 196"/>
                  <a:gd name="T13" fmla="*/ 160 h 167"/>
                  <a:gd name="T14" fmla="*/ 134 w 196"/>
                  <a:gd name="T15" fmla="*/ 10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6" h="167">
                    <a:moveTo>
                      <a:pt x="134" y="102"/>
                    </a:moveTo>
                    <a:cubicBezTo>
                      <a:pt x="134" y="87"/>
                      <a:pt x="196" y="34"/>
                      <a:pt x="196" y="34"/>
                    </a:cubicBezTo>
                    <a:cubicBezTo>
                      <a:pt x="164" y="48"/>
                      <a:pt x="117" y="44"/>
                      <a:pt x="76" y="22"/>
                    </a:cubicBezTo>
                    <a:cubicBezTo>
                      <a:pt x="35" y="0"/>
                      <a:pt x="0" y="2"/>
                      <a:pt x="0" y="2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2" y="136"/>
                      <a:pt x="11" y="133"/>
                      <a:pt x="39" y="135"/>
                    </a:cubicBezTo>
                    <a:cubicBezTo>
                      <a:pt x="73" y="139"/>
                      <a:pt x="160" y="167"/>
                      <a:pt x="191" y="160"/>
                    </a:cubicBezTo>
                    <a:cubicBezTo>
                      <a:pt x="191" y="160"/>
                      <a:pt x="134" y="112"/>
                      <a:pt x="1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37326" y="5111751"/>
                <a:ext cx="22225" cy="257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23" name="出自【趣你的PPT】(微信:qunideppt)：最优质的PPT资源库"/>
          <p:cNvCxnSpPr/>
          <p:nvPr/>
        </p:nvCxnSpPr>
        <p:spPr>
          <a:xfrm>
            <a:off x="1018854" y="3738421"/>
            <a:ext cx="2864581" cy="0"/>
          </a:xfrm>
          <a:prstGeom prst="line">
            <a:avLst/>
          </a:prstGeom>
          <a:ln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出自【趣你的PPT】(微信:qunideppt)：最优质的PPT资源库"/>
          <p:cNvSpPr/>
          <p:nvPr/>
        </p:nvSpPr>
        <p:spPr>
          <a:xfrm>
            <a:off x="588402" y="2480551"/>
            <a:ext cx="349317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 identify a pineapple in a bowl of other fruits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2985630" y="1123942"/>
            <a:ext cx="6775039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en-US" altLang="zh-CN" sz="24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Pretend you’ve never seen a pineapple. After seeing just one, it would be very easy for you</a:t>
            </a:r>
            <a:endParaRPr lang="en-US" sz="24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8" name="出自【趣你的PPT】(微信:qunideppt)：最优质的PPT资源库"/>
          <p:cNvCxnSpPr/>
          <p:nvPr/>
        </p:nvCxnSpPr>
        <p:spPr>
          <a:xfrm>
            <a:off x="8328379" y="3738421"/>
            <a:ext cx="2864581" cy="0"/>
          </a:xfrm>
          <a:prstGeom prst="line">
            <a:avLst/>
          </a:prstGeom>
          <a:ln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5491401" y="5446243"/>
            <a:ext cx="1411757" cy="1411757"/>
            <a:chOff x="5419956" y="3086158"/>
            <a:chExt cx="1411757" cy="1411757"/>
          </a:xfrm>
        </p:grpSpPr>
        <p:sp>
          <p:nvSpPr>
            <p:cNvPr id="34" name="出自【趣你的PPT】(微信:qunideppt)：最优质的PPT资源库"/>
            <p:cNvSpPr/>
            <p:nvPr/>
          </p:nvSpPr>
          <p:spPr>
            <a:xfrm>
              <a:off x="5419956" y="3086158"/>
              <a:ext cx="1411757" cy="1411757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780550" y="3583744"/>
              <a:ext cx="743741" cy="357462"/>
              <a:chOff x="6113463" y="5605463"/>
              <a:chExt cx="204787" cy="9842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259513" y="5632451"/>
                <a:ext cx="58737" cy="71438"/>
              </a:xfrm>
              <a:custGeom>
                <a:avLst/>
                <a:gdLst>
                  <a:gd name="T0" fmla="*/ 81 w 81"/>
                  <a:gd name="T1" fmla="*/ 89 h 101"/>
                  <a:gd name="T2" fmla="*/ 67 w 81"/>
                  <a:gd name="T3" fmla="*/ 76 h 101"/>
                  <a:gd name="T4" fmla="*/ 34 w 81"/>
                  <a:gd name="T5" fmla="*/ 62 h 101"/>
                  <a:gd name="T6" fmla="*/ 44 w 81"/>
                  <a:gd name="T7" fmla="*/ 43 h 101"/>
                  <a:gd name="T8" fmla="*/ 46 w 81"/>
                  <a:gd name="T9" fmla="*/ 29 h 101"/>
                  <a:gd name="T10" fmla="*/ 45 w 81"/>
                  <a:gd name="T11" fmla="*/ 15 h 101"/>
                  <a:gd name="T12" fmla="*/ 23 w 81"/>
                  <a:gd name="T13" fmla="*/ 0 h 101"/>
                  <a:gd name="T14" fmla="*/ 1 w 81"/>
                  <a:gd name="T15" fmla="*/ 15 h 101"/>
                  <a:gd name="T16" fmla="*/ 1 w 81"/>
                  <a:gd name="T17" fmla="*/ 29 h 101"/>
                  <a:gd name="T18" fmla="*/ 3 w 81"/>
                  <a:gd name="T19" fmla="*/ 43 h 101"/>
                  <a:gd name="T20" fmla="*/ 11 w 81"/>
                  <a:gd name="T21" fmla="*/ 59 h 101"/>
                  <a:gd name="T22" fmla="*/ 29 w 81"/>
                  <a:gd name="T23" fmla="*/ 84 h 101"/>
                  <a:gd name="T24" fmla="*/ 29 w 81"/>
                  <a:gd name="T25" fmla="*/ 85 h 101"/>
                  <a:gd name="T26" fmla="*/ 29 w 81"/>
                  <a:gd name="T27" fmla="*/ 85 h 101"/>
                  <a:gd name="T28" fmla="*/ 29 w 81"/>
                  <a:gd name="T29" fmla="*/ 101 h 101"/>
                  <a:gd name="T30" fmla="*/ 29 w 81"/>
                  <a:gd name="T31" fmla="*/ 101 h 101"/>
                  <a:gd name="T32" fmla="*/ 81 w 81"/>
                  <a:gd name="T33" fmla="*/ 101 h 101"/>
                  <a:gd name="T34" fmla="*/ 81 w 81"/>
                  <a:gd name="T35" fmla="*/ 89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1" h="101">
                    <a:moveTo>
                      <a:pt x="81" y="89"/>
                    </a:moveTo>
                    <a:cubicBezTo>
                      <a:pt x="81" y="89"/>
                      <a:pt x="81" y="82"/>
                      <a:pt x="67" y="76"/>
                    </a:cubicBezTo>
                    <a:cubicBezTo>
                      <a:pt x="60" y="73"/>
                      <a:pt x="50" y="65"/>
                      <a:pt x="34" y="62"/>
                    </a:cubicBezTo>
                    <a:cubicBezTo>
                      <a:pt x="38" y="58"/>
                      <a:pt x="41" y="51"/>
                      <a:pt x="44" y="43"/>
                    </a:cubicBezTo>
                    <a:cubicBezTo>
                      <a:pt x="46" y="39"/>
                      <a:pt x="46" y="35"/>
                      <a:pt x="46" y="29"/>
                    </a:cubicBezTo>
                    <a:cubicBezTo>
                      <a:pt x="46" y="25"/>
                      <a:pt x="46" y="19"/>
                      <a:pt x="45" y="15"/>
                    </a:cubicBezTo>
                    <a:cubicBezTo>
                      <a:pt x="42" y="3"/>
                      <a:pt x="33" y="0"/>
                      <a:pt x="23" y="0"/>
                    </a:cubicBezTo>
                    <a:cubicBezTo>
                      <a:pt x="13" y="0"/>
                      <a:pt x="5" y="3"/>
                      <a:pt x="1" y="15"/>
                    </a:cubicBezTo>
                    <a:cubicBezTo>
                      <a:pt x="0" y="19"/>
                      <a:pt x="1" y="25"/>
                      <a:pt x="1" y="29"/>
                    </a:cubicBezTo>
                    <a:cubicBezTo>
                      <a:pt x="1" y="35"/>
                      <a:pt x="1" y="39"/>
                      <a:pt x="3" y="43"/>
                    </a:cubicBezTo>
                    <a:cubicBezTo>
                      <a:pt x="5" y="50"/>
                      <a:pt x="8" y="55"/>
                      <a:pt x="11" y="59"/>
                    </a:cubicBezTo>
                    <a:cubicBezTo>
                      <a:pt x="28" y="70"/>
                      <a:pt x="29" y="81"/>
                      <a:pt x="29" y="84"/>
                    </a:cubicBezTo>
                    <a:cubicBezTo>
                      <a:pt x="29" y="85"/>
                      <a:pt x="29" y="85"/>
                      <a:pt x="29" y="85"/>
                    </a:cubicBezTo>
                    <a:cubicBezTo>
                      <a:pt x="29" y="85"/>
                      <a:pt x="29" y="85"/>
                      <a:pt x="29" y="85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81" y="101"/>
                      <a:pt x="81" y="101"/>
                      <a:pt x="81" y="101"/>
                    </a:cubicBezTo>
                    <a:lnTo>
                      <a:pt x="81" y="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113463" y="5632451"/>
                <a:ext cx="57150" cy="71438"/>
              </a:xfrm>
              <a:custGeom>
                <a:avLst/>
                <a:gdLst>
                  <a:gd name="T0" fmla="*/ 53 w 81"/>
                  <a:gd name="T1" fmla="*/ 85 h 101"/>
                  <a:gd name="T2" fmla="*/ 53 w 81"/>
                  <a:gd name="T3" fmla="*/ 84 h 101"/>
                  <a:gd name="T4" fmla="*/ 71 w 81"/>
                  <a:gd name="T5" fmla="*/ 60 h 101"/>
                  <a:gd name="T6" fmla="*/ 79 w 81"/>
                  <a:gd name="T7" fmla="*/ 43 h 101"/>
                  <a:gd name="T8" fmla="*/ 80 w 81"/>
                  <a:gd name="T9" fmla="*/ 29 h 101"/>
                  <a:gd name="T10" fmla="*/ 80 w 81"/>
                  <a:gd name="T11" fmla="*/ 15 h 101"/>
                  <a:gd name="T12" fmla="*/ 58 w 81"/>
                  <a:gd name="T13" fmla="*/ 0 h 101"/>
                  <a:gd name="T14" fmla="*/ 36 w 81"/>
                  <a:gd name="T15" fmla="*/ 15 h 101"/>
                  <a:gd name="T16" fmla="*/ 36 w 81"/>
                  <a:gd name="T17" fmla="*/ 29 h 101"/>
                  <a:gd name="T18" fmla="*/ 37 w 81"/>
                  <a:gd name="T19" fmla="*/ 43 h 101"/>
                  <a:gd name="T20" fmla="*/ 47 w 81"/>
                  <a:gd name="T21" fmla="*/ 62 h 101"/>
                  <a:gd name="T22" fmla="*/ 15 w 81"/>
                  <a:gd name="T23" fmla="*/ 76 h 101"/>
                  <a:gd name="T24" fmla="*/ 0 w 81"/>
                  <a:gd name="T25" fmla="*/ 89 h 101"/>
                  <a:gd name="T26" fmla="*/ 0 w 81"/>
                  <a:gd name="T27" fmla="*/ 101 h 101"/>
                  <a:gd name="T28" fmla="*/ 53 w 81"/>
                  <a:gd name="T29" fmla="*/ 101 h 101"/>
                  <a:gd name="T30" fmla="*/ 53 w 81"/>
                  <a:gd name="T31" fmla="*/ 8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1" h="101">
                    <a:moveTo>
                      <a:pt x="53" y="85"/>
                    </a:moveTo>
                    <a:cubicBezTo>
                      <a:pt x="53" y="84"/>
                      <a:pt x="53" y="84"/>
                      <a:pt x="53" y="84"/>
                    </a:cubicBezTo>
                    <a:cubicBezTo>
                      <a:pt x="53" y="81"/>
                      <a:pt x="54" y="70"/>
                      <a:pt x="71" y="60"/>
                    </a:cubicBezTo>
                    <a:cubicBezTo>
                      <a:pt x="74" y="55"/>
                      <a:pt x="76" y="50"/>
                      <a:pt x="79" y="43"/>
                    </a:cubicBezTo>
                    <a:cubicBezTo>
                      <a:pt x="81" y="39"/>
                      <a:pt x="80" y="35"/>
                      <a:pt x="80" y="29"/>
                    </a:cubicBezTo>
                    <a:cubicBezTo>
                      <a:pt x="80" y="25"/>
                      <a:pt x="81" y="19"/>
                      <a:pt x="80" y="15"/>
                    </a:cubicBezTo>
                    <a:cubicBezTo>
                      <a:pt x="77" y="3"/>
                      <a:pt x="68" y="0"/>
                      <a:pt x="58" y="0"/>
                    </a:cubicBezTo>
                    <a:cubicBezTo>
                      <a:pt x="48" y="0"/>
                      <a:pt x="40" y="3"/>
                      <a:pt x="36" y="15"/>
                    </a:cubicBezTo>
                    <a:cubicBezTo>
                      <a:pt x="35" y="19"/>
                      <a:pt x="36" y="25"/>
                      <a:pt x="36" y="29"/>
                    </a:cubicBezTo>
                    <a:cubicBezTo>
                      <a:pt x="36" y="35"/>
                      <a:pt x="36" y="39"/>
                      <a:pt x="37" y="43"/>
                    </a:cubicBezTo>
                    <a:cubicBezTo>
                      <a:pt x="41" y="51"/>
                      <a:pt x="43" y="58"/>
                      <a:pt x="47" y="62"/>
                    </a:cubicBezTo>
                    <a:cubicBezTo>
                      <a:pt x="32" y="65"/>
                      <a:pt x="22" y="73"/>
                      <a:pt x="15" y="76"/>
                    </a:cubicBezTo>
                    <a:cubicBezTo>
                      <a:pt x="1" y="82"/>
                      <a:pt x="0" y="89"/>
                      <a:pt x="0" y="89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3" y="101"/>
                      <a:pt x="53" y="101"/>
                      <a:pt x="53" y="101"/>
                    </a:cubicBezTo>
                    <a:cubicBezTo>
                      <a:pt x="53" y="85"/>
                      <a:pt x="53" y="85"/>
                      <a:pt x="53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159500" y="5605463"/>
                <a:ext cx="112712" cy="98425"/>
              </a:xfrm>
              <a:custGeom>
                <a:avLst/>
                <a:gdLst>
                  <a:gd name="T0" fmla="*/ 139 w 159"/>
                  <a:gd name="T1" fmla="*/ 104 h 139"/>
                  <a:gd name="T2" fmla="*/ 94 w 159"/>
                  <a:gd name="T3" fmla="*/ 85 h 139"/>
                  <a:gd name="T4" fmla="*/ 108 w 159"/>
                  <a:gd name="T5" fmla="*/ 60 h 139"/>
                  <a:gd name="T6" fmla="*/ 110 w 159"/>
                  <a:gd name="T7" fmla="*/ 41 h 139"/>
                  <a:gd name="T8" fmla="*/ 109 w 159"/>
                  <a:gd name="T9" fmla="*/ 21 h 139"/>
                  <a:gd name="T10" fmla="*/ 79 w 159"/>
                  <a:gd name="T11" fmla="*/ 0 h 139"/>
                  <a:gd name="T12" fmla="*/ 49 w 159"/>
                  <a:gd name="T13" fmla="*/ 21 h 139"/>
                  <a:gd name="T14" fmla="*/ 49 w 159"/>
                  <a:gd name="T15" fmla="*/ 41 h 139"/>
                  <a:gd name="T16" fmla="*/ 51 w 159"/>
                  <a:gd name="T17" fmla="*/ 60 h 139"/>
                  <a:gd name="T18" fmla="*/ 64 w 159"/>
                  <a:gd name="T19" fmla="*/ 85 h 139"/>
                  <a:gd name="T20" fmla="*/ 20 w 159"/>
                  <a:gd name="T21" fmla="*/ 104 h 139"/>
                  <a:gd name="T22" fmla="*/ 0 w 159"/>
                  <a:gd name="T23" fmla="*/ 123 h 139"/>
                  <a:gd name="T24" fmla="*/ 0 w 159"/>
                  <a:gd name="T25" fmla="*/ 139 h 139"/>
                  <a:gd name="T26" fmla="*/ 159 w 159"/>
                  <a:gd name="T27" fmla="*/ 139 h 139"/>
                  <a:gd name="T28" fmla="*/ 159 w 159"/>
                  <a:gd name="T29" fmla="*/ 123 h 139"/>
                  <a:gd name="T30" fmla="*/ 139 w 159"/>
                  <a:gd name="T31" fmla="*/ 104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9" h="139">
                    <a:moveTo>
                      <a:pt x="139" y="104"/>
                    </a:moveTo>
                    <a:cubicBezTo>
                      <a:pt x="129" y="100"/>
                      <a:pt x="115" y="89"/>
                      <a:pt x="94" y="85"/>
                    </a:cubicBezTo>
                    <a:cubicBezTo>
                      <a:pt x="99" y="79"/>
                      <a:pt x="103" y="70"/>
                      <a:pt x="108" y="60"/>
                    </a:cubicBezTo>
                    <a:cubicBezTo>
                      <a:pt x="110" y="53"/>
                      <a:pt x="110" y="48"/>
                      <a:pt x="110" y="41"/>
                    </a:cubicBezTo>
                    <a:cubicBezTo>
                      <a:pt x="110" y="35"/>
                      <a:pt x="111" y="26"/>
                      <a:pt x="109" y="21"/>
                    </a:cubicBezTo>
                    <a:cubicBezTo>
                      <a:pt x="105" y="5"/>
                      <a:pt x="93" y="0"/>
                      <a:pt x="79" y="0"/>
                    </a:cubicBezTo>
                    <a:cubicBezTo>
                      <a:pt x="65" y="0"/>
                      <a:pt x="54" y="5"/>
                      <a:pt x="49" y="21"/>
                    </a:cubicBezTo>
                    <a:cubicBezTo>
                      <a:pt x="48" y="26"/>
                      <a:pt x="49" y="35"/>
                      <a:pt x="49" y="41"/>
                    </a:cubicBezTo>
                    <a:cubicBezTo>
                      <a:pt x="49" y="48"/>
                      <a:pt x="48" y="53"/>
                      <a:pt x="51" y="60"/>
                    </a:cubicBezTo>
                    <a:cubicBezTo>
                      <a:pt x="55" y="70"/>
                      <a:pt x="59" y="79"/>
                      <a:pt x="64" y="85"/>
                    </a:cubicBezTo>
                    <a:cubicBezTo>
                      <a:pt x="43" y="89"/>
                      <a:pt x="29" y="100"/>
                      <a:pt x="20" y="104"/>
                    </a:cubicBezTo>
                    <a:cubicBezTo>
                      <a:pt x="0" y="113"/>
                      <a:pt x="0" y="123"/>
                      <a:pt x="0" y="123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159" y="139"/>
                      <a:pt x="159" y="139"/>
                      <a:pt x="159" y="139"/>
                    </a:cubicBez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9" y="123"/>
                      <a:pt x="159" y="113"/>
                      <a:pt x="139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96" y="2989211"/>
            <a:ext cx="2528969" cy="1499658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39" name="出自【趣你的PPT】(微信:qunideppt)：最优质的PPT资源库"/>
          <p:cNvSpPr/>
          <p:nvPr/>
        </p:nvSpPr>
        <p:spPr>
          <a:xfrm>
            <a:off x="694498" y="4352994"/>
            <a:ext cx="3493173" cy="11079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 draw something that kind of looks like a pineapple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8175513" y="2435213"/>
            <a:ext cx="3493173" cy="11079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 tell the difference between its leaves and its body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8175513" y="4246603"/>
            <a:ext cx="3493173" cy="11079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 sketch something inspired by a pineapple but slightly different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71" y="4584670"/>
            <a:ext cx="390178" cy="371888"/>
          </a:xfrm>
          <a:prstGeom prst="rect">
            <a:avLst/>
          </a:prstGeom>
        </p:spPr>
      </p:pic>
      <p:sp>
        <p:nvSpPr>
          <p:cNvPr id="45" name="灯片编号占位符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0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6" grpId="0"/>
          <p:bldP spid="39" grpId="0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6" grpId="0"/>
          <p:bldP spid="39" grpId="0"/>
          <p:bldP spid="41" grpId="0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18" name="出自【趣你的PPT】(微信:qunideppt)：最优质的PPT资源库">
            <a:extLst>
              <a:ext uri="{FF2B5EF4-FFF2-40B4-BE49-F238E27FC236}">
                <a16:creationId xmlns:a16="http://schemas.microsoft.com/office/drawing/2014/main" id="{6ED34F45-0741-43D5-930B-30E4D8938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57" y="425245"/>
            <a:ext cx="53841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2872D4-9EF6-4927-A6AE-F476E4EDD8ED}"/>
              </a:ext>
            </a:extLst>
          </p:cNvPr>
          <p:cNvSpPr txBox="1"/>
          <p:nvPr/>
        </p:nvSpPr>
        <p:spPr>
          <a:xfrm>
            <a:off x="1127289" y="1388472"/>
            <a:ext cx="1009817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2800" dirty="0"/>
              <a:t>Acting as a test bed for learning like human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Few examples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Rich representation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2800" dirty="0"/>
              <a:t>Learning for rare cases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hard or impossible to obtain sufficient examples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2800" dirty="0"/>
              <a:t>Reducing data gathering effort and computational cost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967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4" name="出自【趣你的PPT】(微信:qunideppt)：最优质的PPT资源库">
            <a:extLst>
              <a:ext uri="{FF2B5EF4-FFF2-40B4-BE49-F238E27FC236}">
                <a16:creationId xmlns:a16="http://schemas.microsoft.com/office/drawing/2014/main" id="{E91638ED-0614-4D45-B16D-044A8FE24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57" y="425245"/>
            <a:ext cx="53841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Methodology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11E4F2-8A33-4475-ABD4-0944D0384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72" y="1461813"/>
            <a:ext cx="9535856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5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4" name="出自【趣你的PPT】(微信:qunideppt)：最优质的PPT资源库">
            <a:extLst>
              <a:ext uri="{FF2B5EF4-FFF2-40B4-BE49-F238E27FC236}">
                <a16:creationId xmlns:a16="http://schemas.microsoft.com/office/drawing/2014/main" id="{E91638ED-0614-4D45-B16D-044A8FE24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57" y="425245"/>
            <a:ext cx="53841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Methodology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11E4F2-8A33-4475-ABD4-0944D0384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72" y="1461813"/>
            <a:ext cx="9535856" cy="39343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18B745-8C95-43F4-8B8D-2DDF6D6E3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850" y="0"/>
            <a:ext cx="8234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4" name="出自【趣你的PPT】(微信:qunideppt)：最优质的PPT资源库">
            <a:extLst>
              <a:ext uri="{FF2B5EF4-FFF2-40B4-BE49-F238E27FC236}">
                <a16:creationId xmlns:a16="http://schemas.microsoft.com/office/drawing/2014/main" id="{E91638ED-0614-4D45-B16D-044A8FE24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57" y="425245"/>
            <a:ext cx="53841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3FEA55-A473-4FAF-8EED-555D9EB33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72" y="1263402"/>
            <a:ext cx="9535856" cy="23339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412FE4-A014-4121-826B-3902C3E0B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237" y="3597353"/>
            <a:ext cx="5611008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3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4" name="出自【趣你的PPT】(微信:qunideppt)：最优质的PPT资源库">
            <a:extLst>
              <a:ext uri="{FF2B5EF4-FFF2-40B4-BE49-F238E27FC236}">
                <a16:creationId xmlns:a16="http://schemas.microsoft.com/office/drawing/2014/main" id="{E91638ED-0614-4D45-B16D-044A8FE24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57" y="425245"/>
            <a:ext cx="53841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24B793-4F91-4548-BB14-5BBCF7341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052"/>
          <a:stretch/>
        </p:blipFill>
        <p:spPr>
          <a:xfrm>
            <a:off x="493985" y="1498371"/>
            <a:ext cx="5723906" cy="42480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1AA6215-E7D0-443B-89F4-6304F8DDA58C}"/>
              </a:ext>
            </a:extLst>
          </p:cNvPr>
          <p:cNvSpPr txBox="1"/>
          <p:nvPr/>
        </p:nvSpPr>
        <p:spPr>
          <a:xfrm>
            <a:off x="285466" y="5937685"/>
            <a:ext cx="1106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Snell, Jake, Kevin </a:t>
            </a:r>
            <a:r>
              <a:rPr lang="en-US" altLang="zh-CN" dirty="0" err="1"/>
              <a:t>Swersky</a:t>
            </a:r>
            <a:r>
              <a:rPr lang="en-US" altLang="zh-CN" dirty="0"/>
              <a:t>, and Richard </a:t>
            </a:r>
            <a:r>
              <a:rPr lang="en-US" altLang="zh-CN" dirty="0" err="1"/>
              <a:t>Zemel</a:t>
            </a:r>
            <a:r>
              <a:rPr lang="en-US" altLang="zh-CN" dirty="0"/>
              <a:t>. "Prototypical networks for few-shot learning." </a:t>
            </a:r>
            <a:r>
              <a:rPr lang="en-US" altLang="zh-CN" i="1" dirty="0" err="1"/>
              <a:t>NeurIPS</a:t>
            </a:r>
            <a:r>
              <a:rPr lang="en-US" altLang="zh-CN" dirty="0"/>
              <a:t>  2017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F0E899-C962-40BF-9A47-CB77B6F16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50" y="2490741"/>
            <a:ext cx="3448531" cy="11526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C1857D-F6B1-4ECF-8FBD-48CA6A45B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91" y="3622380"/>
            <a:ext cx="5372850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3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4" name="出自【趣你的PPT】(微信:qunideppt)：最优质的PPT资源库">
            <a:extLst>
              <a:ext uri="{FF2B5EF4-FFF2-40B4-BE49-F238E27FC236}">
                <a16:creationId xmlns:a16="http://schemas.microsoft.com/office/drawing/2014/main" id="{E91638ED-0614-4D45-B16D-044A8FE24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57" y="425245"/>
            <a:ext cx="53841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8E58830-D1A7-46BA-A45E-CAAFF0309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60" y="1010020"/>
            <a:ext cx="9754961" cy="15908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F8F6986-4C91-46E7-9C0F-E6B24CC64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2434689"/>
            <a:ext cx="7920000" cy="442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5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4" name="出自【趣你的PPT】(微信:qunideppt)：最优质的PPT资源库">
            <a:extLst>
              <a:ext uri="{FF2B5EF4-FFF2-40B4-BE49-F238E27FC236}">
                <a16:creationId xmlns:a16="http://schemas.microsoft.com/office/drawing/2014/main" id="{E91638ED-0614-4D45-B16D-044A8FE24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57" y="425245"/>
            <a:ext cx="53841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6F6C21-1786-4265-BC93-769A4C6A6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07"/>
          <a:stretch/>
        </p:blipFill>
        <p:spPr>
          <a:xfrm>
            <a:off x="5913912" y="1498371"/>
            <a:ext cx="6278088" cy="42480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A44CC23-6BBA-4B0B-B09A-95438AD3B2CE}"/>
              </a:ext>
            </a:extLst>
          </p:cNvPr>
          <p:cNvSpPr txBox="1"/>
          <p:nvPr/>
        </p:nvSpPr>
        <p:spPr>
          <a:xfrm>
            <a:off x="285466" y="5937685"/>
            <a:ext cx="11068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Finn, Chelsea, Pieter </a:t>
            </a:r>
            <a:r>
              <a:rPr lang="en-US" altLang="zh-CN" dirty="0" err="1"/>
              <a:t>Abbeel</a:t>
            </a:r>
            <a:r>
              <a:rPr lang="en-US" altLang="zh-CN" dirty="0"/>
              <a:t>, and Sergey Levine. "Model-agnostic meta-learning for fast adaptation of deep networks." </a:t>
            </a:r>
            <a:r>
              <a:rPr lang="en-US" altLang="zh-CN" i="1" dirty="0"/>
              <a:t>ICML </a:t>
            </a:r>
            <a:r>
              <a:rPr lang="en-US" altLang="zh-CN" dirty="0"/>
              <a:t>2017.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F16B5F-8065-4667-8F19-1302FAE11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73" y="1587203"/>
            <a:ext cx="5296639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4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18" name="出自【趣你的PPT】(微信:qunideppt)：最优质的PPT资源库">
            <a:extLst>
              <a:ext uri="{FF2B5EF4-FFF2-40B4-BE49-F238E27FC236}">
                <a16:creationId xmlns:a16="http://schemas.microsoft.com/office/drawing/2014/main" id="{6ED34F45-0741-43D5-930B-30E4D8938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57" y="425245"/>
            <a:ext cx="53841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References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2872D4-9EF6-4927-A6AE-F476E4EDD8ED}"/>
              </a:ext>
            </a:extLst>
          </p:cNvPr>
          <p:cNvSpPr txBox="1"/>
          <p:nvPr/>
        </p:nvSpPr>
        <p:spPr>
          <a:xfrm>
            <a:off x="1127289" y="1388472"/>
            <a:ext cx="10098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Lake, Brenden M., Ruslan </a:t>
            </a:r>
            <a:r>
              <a:rPr lang="en-US" altLang="zh-CN" dirty="0" err="1"/>
              <a:t>Salakhutdinov</a:t>
            </a:r>
            <a:r>
              <a:rPr lang="en-US" altLang="zh-CN" dirty="0"/>
              <a:t>, and Joshua B. Tenenbaum. "Human-level concept learning through probabilistic program induction." Science 350.6266 (2015): 1332-1338.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Snell, Jake, Kevin </a:t>
            </a:r>
            <a:r>
              <a:rPr lang="en-US" altLang="zh-CN" dirty="0" err="1"/>
              <a:t>Swersky</a:t>
            </a:r>
            <a:r>
              <a:rPr lang="en-US" altLang="zh-CN" dirty="0"/>
              <a:t>, and Richard </a:t>
            </a:r>
            <a:r>
              <a:rPr lang="en-US" altLang="zh-CN" dirty="0" err="1"/>
              <a:t>Zemel</a:t>
            </a:r>
            <a:r>
              <a:rPr lang="en-US" altLang="zh-CN" dirty="0"/>
              <a:t>. "Prototypical networks for few-shot learning." </a:t>
            </a:r>
            <a:r>
              <a:rPr lang="en-US" altLang="zh-CN" i="1" dirty="0" err="1"/>
              <a:t>NeurIPS</a:t>
            </a:r>
            <a:r>
              <a:rPr lang="en-US" altLang="zh-CN" dirty="0"/>
              <a:t>  2017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Finn, Chelsea, Pieter </a:t>
            </a:r>
            <a:r>
              <a:rPr lang="en-US" altLang="zh-CN" dirty="0" err="1"/>
              <a:t>Abbeel</a:t>
            </a:r>
            <a:r>
              <a:rPr lang="en-US" altLang="zh-CN" dirty="0"/>
              <a:t>, and Sergey Levine. "Model-agnostic meta-learning for fast adaptation of deep networks." ICML 2017.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Wang, </a:t>
            </a:r>
            <a:r>
              <a:rPr lang="en-US" altLang="zh-CN" dirty="0" err="1"/>
              <a:t>Yaqing</a:t>
            </a:r>
            <a:r>
              <a:rPr lang="en-US" altLang="zh-CN" dirty="0"/>
              <a:t>, et al. "Generalizing from a few examples: A survey on few-shot learning." ACM Computing Surveys (CSUR) 53.3 (2020): 1-34.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Triantafillou, Eleni, et al. "Meta-dataset: A dataset of datasets for learning to learn from few examples." ICLR 2020.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479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 txBox="1"/>
          <p:nvPr/>
        </p:nvSpPr>
        <p:spPr>
          <a:xfrm>
            <a:off x="2799113" y="2469374"/>
            <a:ext cx="6593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50C2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 </a:t>
            </a:r>
            <a:endParaRPr lang="zh-CN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179392-B63B-4DDC-89B0-F93D5354CC0E}"/>
              </a:ext>
            </a:extLst>
          </p:cNvPr>
          <p:cNvSpPr txBox="1"/>
          <p:nvPr/>
        </p:nvSpPr>
        <p:spPr>
          <a:xfrm>
            <a:off x="1233159" y="5178399"/>
            <a:ext cx="972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Institute of Computing Technology, Chinese Academy of Sciences</a:t>
            </a:r>
          </a:p>
        </p:txBody>
      </p:sp>
    </p:spTree>
    <p:extLst>
      <p:ext uri="{BB962C8B-B14F-4D97-AF65-F5344CB8AC3E}">
        <p14:creationId xmlns:p14="http://schemas.microsoft.com/office/powerpoint/2010/main" val="138321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8552B5-3EE1-4631-A1B0-CDE70707C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739" y="0"/>
            <a:ext cx="6687261" cy="6858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38CA537-7776-4F40-B67B-A803C8582BC3}"/>
              </a:ext>
            </a:extLst>
          </p:cNvPr>
          <p:cNvSpPr txBox="1"/>
          <p:nvPr/>
        </p:nvSpPr>
        <p:spPr>
          <a:xfrm>
            <a:off x="413039" y="1629103"/>
            <a:ext cx="496871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800" dirty="0"/>
              <a:t>Human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Few examples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Rich representation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800" dirty="0"/>
              <a:t>Machine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Massive labeled samples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Single representation</a:t>
            </a:r>
          </a:p>
          <a:p>
            <a:endParaRPr lang="zh-CN" altLang="en-US" dirty="0"/>
          </a:p>
        </p:txBody>
      </p:sp>
      <p:sp>
        <p:nvSpPr>
          <p:cNvPr id="20" name="出自【趣你的PPT】(微信:qunideppt)：最优质的PPT资源库">
            <a:extLst>
              <a:ext uri="{FF2B5EF4-FFF2-40B4-BE49-F238E27FC236}">
                <a16:creationId xmlns:a16="http://schemas.microsoft.com/office/drawing/2014/main" id="{680A7CE4-6F20-4716-960C-80D26D8E2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039" y="232371"/>
            <a:ext cx="57127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27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676116" y="2405915"/>
            <a:ext cx="786212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One-shot Classification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18631" y="26036"/>
            <a:ext cx="3137524" cy="1714274"/>
            <a:chOff x="-1114427" y="1804987"/>
            <a:chExt cx="6600828" cy="3187702"/>
          </a:xfrm>
        </p:grpSpPr>
        <p:grpSp>
          <p:nvGrpSpPr>
            <p:cNvPr id="4" name="组合 10"/>
            <p:cNvGrpSpPr>
              <a:grpSpLocks/>
            </p:cNvGrpSpPr>
            <p:nvPr/>
          </p:nvGrpSpPr>
          <p:grpSpPr bwMode="auto">
            <a:xfrm>
              <a:off x="1609725" y="1804987"/>
              <a:ext cx="3876676" cy="3187701"/>
              <a:chOff x="0" y="2082532"/>
              <a:chExt cx="4369974" cy="3187133"/>
            </a:xfrm>
            <a:solidFill>
              <a:srgbClr val="50C2E2"/>
            </a:solidFill>
          </p:grpSpPr>
          <p:sp>
            <p:nvSpPr>
              <p:cNvPr id="5" name="出自【趣你的PPT】(微信:qunideppt)：最优质的PPT资源库"/>
              <p:cNvSpPr/>
              <p:nvPr/>
            </p:nvSpPr>
            <p:spPr>
              <a:xfrm rot="10800000">
                <a:off x="0" y="2082533"/>
                <a:ext cx="4077902" cy="31871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出自【趣你的PPT】(微信:qunideppt)：最优质的PPT资源库"/>
              <p:cNvSpPr/>
              <p:nvPr/>
            </p:nvSpPr>
            <p:spPr>
              <a:xfrm rot="5400000">
                <a:off x="4024741" y="4924433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出自【趣你的PPT】(微信:qunideppt)：最优质的PPT资源库"/>
              <p:cNvSpPr/>
              <p:nvPr/>
            </p:nvSpPr>
            <p:spPr>
              <a:xfrm rot="5400000">
                <a:off x="4024742" y="4526041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出自【趣你的PPT】(微信:qunideppt)：最优质的PPT资源库"/>
              <p:cNvSpPr/>
              <p:nvPr/>
            </p:nvSpPr>
            <p:spPr>
              <a:xfrm rot="5400000">
                <a:off x="4024741" y="4118127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出自【趣你的PPT】(微信:qunideppt)：最优质的PPT资源库"/>
              <p:cNvSpPr/>
              <p:nvPr/>
            </p:nvSpPr>
            <p:spPr>
              <a:xfrm rot="5400000">
                <a:off x="4024742" y="3719735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/>
              <p:nvPr/>
            </p:nvSpPr>
            <p:spPr>
              <a:xfrm rot="5400000">
                <a:off x="4024742" y="3319756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/>
              <p:nvPr/>
            </p:nvSpPr>
            <p:spPr>
              <a:xfrm rot="5400000">
                <a:off x="4024741" y="2927714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/>
              <p:nvPr/>
            </p:nvSpPr>
            <p:spPr>
              <a:xfrm rot="5400000">
                <a:off x="4024742" y="2535671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/>
              <p:nvPr/>
            </p:nvSpPr>
            <p:spPr>
              <a:xfrm rot="5400000">
                <a:off x="4024742" y="2135692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-1114427" y="1804988"/>
              <a:ext cx="2724151" cy="3187701"/>
            </a:xfrm>
            <a:prstGeom prst="rect">
              <a:avLst/>
            </a:prstGeom>
            <a:solidFill>
              <a:srgbClr val="50C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50014" y="238777"/>
            <a:ext cx="1084455" cy="1394389"/>
          </a:xfrm>
          <a:custGeom>
            <a:avLst/>
            <a:gdLst>
              <a:gd name="T0" fmla="*/ 2185 w 2549"/>
              <a:gd name="T1" fmla="*/ 0 h 3277"/>
              <a:gd name="T2" fmla="*/ 364 w 2549"/>
              <a:gd name="T3" fmla="*/ 0 h 3277"/>
              <a:gd name="T4" fmla="*/ 0 w 2549"/>
              <a:gd name="T5" fmla="*/ 364 h 3277"/>
              <a:gd name="T6" fmla="*/ 0 w 2549"/>
              <a:gd name="T7" fmla="*/ 2913 h 3277"/>
              <a:gd name="T8" fmla="*/ 364 w 2549"/>
              <a:gd name="T9" fmla="*/ 3277 h 3277"/>
              <a:gd name="T10" fmla="*/ 2185 w 2549"/>
              <a:gd name="T11" fmla="*/ 3277 h 3277"/>
              <a:gd name="T12" fmla="*/ 2549 w 2549"/>
              <a:gd name="T13" fmla="*/ 2913 h 3277"/>
              <a:gd name="T14" fmla="*/ 2549 w 2549"/>
              <a:gd name="T15" fmla="*/ 364 h 3277"/>
              <a:gd name="T16" fmla="*/ 2185 w 2549"/>
              <a:gd name="T17" fmla="*/ 0 h 3277"/>
              <a:gd name="T18" fmla="*/ 512 w 2549"/>
              <a:gd name="T19" fmla="*/ 759 h 3277"/>
              <a:gd name="T20" fmla="*/ 2036 w 2549"/>
              <a:gd name="T21" fmla="*/ 759 h 3277"/>
              <a:gd name="T22" fmla="*/ 2036 w 2549"/>
              <a:gd name="T23" fmla="*/ 1078 h 3277"/>
              <a:gd name="T24" fmla="*/ 512 w 2549"/>
              <a:gd name="T25" fmla="*/ 1078 h 3277"/>
              <a:gd name="T26" fmla="*/ 512 w 2549"/>
              <a:gd name="T27" fmla="*/ 759 h 3277"/>
              <a:gd name="T28" fmla="*/ 2036 w 2549"/>
              <a:gd name="T29" fmla="*/ 2507 h 3277"/>
              <a:gd name="T30" fmla="*/ 512 w 2549"/>
              <a:gd name="T31" fmla="*/ 2507 h 3277"/>
              <a:gd name="T32" fmla="*/ 512 w 2549"/>
              <a:gd name="T33" fmla="*/ 2188 h 3277"/>
              <a:gd name="T34" fmla="*/ 2036 w 2549"/>
              <a:gd name="T35" fmla="*/ 2188 h 3277"/>
              <a:gd name="T36" fmla="*/ 2036 w 2549"/>
              <a:gd name="T37" fmla="*/ 2507 h 3277"/>
              <a:gd name="T38" fmla="*/ 2041 w 2549"/>
              <a:gd name="T39" fmla="*/ 1797 h 3277"/>
              <a:gd name="T40" fmla="*/ 516 w 2549"/>
              <a:gd name="T41" fmla="*/ 1797 h 3277"/>
              <a:gd name="T42" fmla="*/ 516 w 2549"/>
              <a:gd name="T43" fmla="*/ 1469 h 3277"/>
              <a:gd name="T44" fmla="*/ 2041 w 2549"/>
              <a:gd name="T45" fmla="*/ 1469 h 3277"/>
              <a:gd name="T46" fmla="*/ 2041 w 2549"/>
              <a:gd name="T47" fmla="*/ 1797 h 3277"/>
              <a:gd name="T48" fmla="*/ 2041 w 2549"/>
              <a:gd name="T49" fmla="*/ 1797 h 3277"/>
              <a:gd name="T50" fmla="*/ 2041 w 2549"/>
              <a:gd name="T51" fmla="*/ 1797 h 3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549" h="3277">
                <a:moveTo>
                  <a:pt x="2185" y="0"/>
                </a:moveTo>
                <a:cubicBezTo>
                  <a:pt x="364" y="0"/>
                  <a:pt x="364" y="0"/>
                  <a:pt x="364" y="0"/>
                </a:cubicBezTo>
                <a:cubicBezTo>
                  <a:pt x="164" y="0"/>
                  <a:pt x="0" y="164"/>
                  <a:pt x="0" y="364"/>
                </a:cubicBezTo>
                <a:cubicBezTo>
                  <a:pt x="0" y="2913"/>
                  <a:pt x="0" y="2913"/>
                  <a:pt x="0" y="2913"/>
                </a:cubicBezTo>
                <a:cubicBezTo>
                  <a:pt x="0" y="3113"/>
                  <a:pt x="164" y="3277"/>
                  <a:pt x="364" y="3277"/>
                </a:cubicBezTo>
                <a:cubicBezTo>
                  <a:pt x="2185" y="3277"/>
                  <a:pt x="2185" y="3277"/>
                  <a:pt x="2185" y="3277"/>
                </a:cubicBezTo>
                <a:cubicBezTo>
                  <a:pt x="2385" y="3277"/>
                  <a:pt x="2549" y="3113"/>
                  <a:pt x="2549" y="2913"/>
                </a:cubicBezTo>
                <a:cubicBezTo>
                  <a:pt x="2549" y="364"/>
                  <a:pt x="2549" y="364"/>
                  <a:pt x="2549" y="364"/>
                </a:cubicBezTo>
                <a:cubicBezTo>
                  <a:pt x="2549" y="164"/>
                  <a:pt x="2385" y="0"/>
                  <a:pt x="2185" y="0"/>
                </a:cubicBezTo>
                <a:close/>
                <a:moveTo>
                  <a:pt x="512" y="759"/>
                </a:moveTo>
                <a:cubicBezTo>
                  <a:pt x="2036" y="759"/>
                  <a:pt x="2036" y="759"/>
                  <a:pt x="2036" y="759"/>
                </a:cubicBezTo>
                <a:cubicBezTo>
                  <a:pt x="2036" y="1078"/>
                  <a:pt x="2036" y="1078"/>
                  <a:pt x="2036" y="1078"/>
                </a:cubicBezTo>
                <a:cubicBezTo>
                  <a:pt x="512" y="1078"/>
                  <a:pt x="512" y="1078"/>
                  <a:pt x="512" y="1078"/>
                </a:cubicBezTo>
                <a:cubicBezTo>
                  <a:pt x="512" y="759"/>
                  <a:pt x="512" y="759"/>
                  <a:pt x="512" y="759"/>
                </a:cubicBezTo>
                <a:close/>
                <a:moveTo>
                  <a:pt x="2036" y="2507"/>
                </a:moveTo>
                <a:cubicBezTo>
                  <a:pt x="512" y="2507"/>
                  <a:pt x="512" y="2507"/>
                  <a:pt x="512" y="2507"/>
                </a:cubicBezTo>
                <a:cubicBezTo>
                  <a:pt x="512" y="2188"/>
                  <a:pt x="512" y="2188"/>
                  <a:pt x="512" y="2188"/>
                </a:cubicBezTo>
                <a:cubicBezTo>
                  <a:pt x="2036" y="2188"/>
                  <a:pt x="2036" y="2188"/>
                  <a:pt x="2036" y="2188"/>
                </a:cubicBezTo>
                <a:cubicBezTo>
                  <a:pt x="2036" y="2507"/>
                  <a:pt x="2036" y="2507"/>
                  <a:pt x="2036" y="2507"/>
                </a:cubicBezTo>
                <a:close/>
                <a:moveTo>
                  <a:pt x="2041" y="1797"/>
                </a:moveTo>
                <a:cubicBezTo>
                  <a:pt x="516" y="1797"/>
                  <a:pt x="516" y="1797"/>
                  <a:pt x="516" y="1797"/>
                </a:cubicBezTo>
                <a:cubicBezTo>
                  <a:pt x="516" y="1469"/>
                  <a:pt x="516" y="1469"/>
                  <a:pt x="516" y="1469"/>
                </a:cubicBezTo>
                <a:cubicBezTo>
                  <a:pt x="2041" y="1469"/>
                  <a:pt x="2041" y="1469"/>
                  <a:pt x="2041" y="1469"/>
                </a:cubicBezTo>
                <a:cubicBezTo>
                  <a:pt x="2041" y="1797"/>
                  <a:pt x="2041" y="1797"/>
                  <a:pt x="2041" y="1797"/>
                </a:cubicBezTo>
                <a:close/>
                <a:moveTo>
                  <a:pt x="2041" y="1797"/>
                </a:moveTo>
                <a:cubicBezTo>
                  <a:pt x="2041" y="1797"/>
                  <a:pt x="2041" y="1797"/>
                  <a:pt x="2041" y="1797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89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出自【趣你的PPT】(微信:qunideppt)：最优质的PPT资源库"/>
          <p:cNvSpPr/>
          <p:nvPr/>
        </p:nvSpPr>
        <p:spPr>
          <a:xfrm>
            <a:off x="3941890" y="3948328"/>
            <a:ext cx="6120000" cy="720000"/>
          </a:xfrm>
          <a:prstGeom prst="roundRect">
            <a:avLst>
              <a:gd name="adj" fmla="val 10132"/>
            </a:avLst>
          </a:prstGeom>
          <a:solidFill>
            <a:srgbClr val="63CFF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3941890" y="2542655"/>
            <a:ext cx="6120000" cy="720000"/>
          </a:xfrm>
          <a:prstGeom prst="roundRect">
            <a:avLst>
              <a:gd name="adj" fmla="val 10132"/>
            </a:avLst>
          </a:prstGeom>
          <a:solidFill>
            <a:srgbClr val="63CFF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1168813" y="2475719"/>
            <a:ext cx="737854" cy="2609273"/>
            <a:chOff x="1596473" y="2476970"/>
            <a:chExt cx="737854" cy="2609273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1596473" y="2476970"/>
              <a:ext cx="737854" cy="2609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2" h="21597" extrusionOk="0">
                  <a:moveTo>
                    <a:pt x="8563" y="0"/>
                  </a:moveTo>
                  <a:cubicBezTo>
                    <a:pt x="10027" y="-3"/>
                    <a:pt x="12311" y="423"/>
                    <a:pt x="12311" y="1065"/>
                  </a:cubicBezTo>
                  <a:cubicBezTo>
                    <a:pt x="12311" y="1707"/>
                    <a:pt x="12132" y="1985"/>
                    <a:pt x="11954" y="2193"/>
                  </a:cubicBezTo>
                  <a:cubicBezTo>
                    <a:pt x="11775" y="2401"/>
                    <a:pt x="11537" y="2367"/>
                    <a:pt x="11537" y="2367"/>
                  </a:cubicBezTo>
                  <a:cubicBezTo>
                    <a:pt x="11537" y="2367"/>
                    <a:pt x="11597" y="2801"/>
                    <a:pt x="11121" y="2905"/>
                  </a:cubicBezTo>
                  <a:cubicBezTo>
                    <a:pt x="10645" y="3009"/>
                    <a:pt x="10526" y="3043"/>
                    <a:pt x="10526" y="3182"/>
                  </a:cubicBezTo>
                  <a:cubicBezTo>
                    <a:pt x="10526" y="3321"/>
                    <a:pt x="10823" y="3425"/>
                    <a:pt x="11240" y="3564"/>
                  </a:cubicBezTo>
                  <a:cubicBezTo>
                    <a:pt x="11656" y="3703"/>
                    <a:pt x="13442" y="3859"/>
                    <a:pt x="14393" y="3963"/>
                  </a:cubicBezTo>
                  <a:cubicBezTo>
                    <a:pt x="15346" y="4067"/>
                    <a:pt x="16119" y="4241"/>
                    <a:pt x="16654" y="4588"/>
                  </a:cubicBezTo>
                  <a:cubicBezTo>
                    <a:pt x="17190" y="4935"/>
                    <a:pt x="17963" y="5369"/>
                    <a:pt x="18975" y="5664"/>
                  </a:cubicBezTo>
                  <a:cubicBezTo>
                    <a:pt x="19986" y="5959"/>
                    <a:pt x="21236" y="6427"/>
                    <a:pt x="20879" y="6878"/>
                  </a:cubicBezTo>
                  <a:cubicBezTo>
                    <a:pt x="20522" y="7329"/>
                    <a:pt x="18380" y="7676"/>
                    <a:pt x="17190" y="7486"/>
                  </a:cubicBezTo>
                  <a:cubicBezTo>
                    <a:pt x="16000" y="7295"/>
                    <a:pt x="15524" y="7277"/>
                    <a:pt x="15524" y="7277"/>
                  </a:cubicBezTo>
                  <a:cubicBezTo>
                    <a:pt x="15524" y="7277"/>
                    <a:pt x="16297" y="8266"/>
                    <a:pt x="16654" y="9255"/>
                  </a:cubicBezTo>
                  <a:cubicBezTo>
                    <a:pt x="17011" y="10245"/>
                    <a:pt x="17963" y="11199"/>
                    <a:pt x="17428" y="11286"/>
                  </a:cubicBezTo>
                  <a:cubicBezTo>
                    <a:pt x="16893" y="11372"/>
                    <a:pt x="16119" y="11477"/>
                    <a:pt x="16119" y="11477"/>
                  </a:cubicBezTo>
                  <a:cubicBezTo>
                    <a:pt x="16119" y="11477"/>
                    <a:pt x="15958" y="12874"/>
                    <a:pt x="15107" y="14083"/>
                  </a:cubicBezTo>
                  <a:cubicBezTo>
                    <a:pt x="14257" y="15292"/>
                    <a:pt x="13947" y="15840"/>
                    <a:pt x="13838" y="16560"/>
                  </a:cubicBezTo>
                  <a:cubicBezTo>
                    <a:pt x="13728" y="17279"/>
                    <a:pt x="13454" y="17807"/>
                    <a:pt x="13673" y="18111"/>
                  </a:cubicBezTo>
                  <a:cubicBezTo>
                    <a:pt x="13893" y="18415"/>
                    <a:pt x="15318" y="19006"/>
                    <a:pt x="16141" y="19118"/>
                  </a:cubicBezTo>
                  <a:cubicBezTo>
                    <a:pt x="16963" y="19230"/>
                    <a:pt x="18444" y="19230"/>
                    <a:pt x="19047" y="19310"/>
                  </a:cubicBezTo>
                  <a:cubicBezTo>
                    <a:pt x="19650" y="19390"/>
                    <a:pt x="20089" y="19614"/>
                    <a:pt x="18718" y="19678"/>
                  </a:cubicBezTo>
                  <a:cubicBezTo>
                    <a:pt x="17347" y="19742"/>
                    <a:pt x="14770" y="19630"/>
                    <a:pt x="14112" y="19566"/>
                  </a:cubicBezTo>
                  <a:cubicBezTo>
                    <a:pt x="13454" y="19502"/>
                    <a:pt x="12412" y="19358"/>
                    <a:pt x="12412" y="19358"/>
                  </a:cubicBezTo>
                  <a:cubicBezTo>
                    <a:pt x="12412" y="19358"/>
                    <a:pt x="12741" y="19598"/>
                    <a:pt x="11261" y="19598"/>
                  </a:cubicBezTo>
                  <a:cubicBezTo>
                    <a:pt x="9780" y="19598"/>
                    <a:pt x="9506" y="19566"/>
                    <a:pt x="9451" y="19294"/>
                  </a:cubicBezTo>
                  <a:cubicBezTo>
                    <a:pt x="9397" y="19022"/>
                    <a:pt x="9451" y="18655"/>
                    <a:pt x="9232" y="18463"/>
                  </a:cubicBezTo>
                  <a:cubicBezTo>
                    <a:pt x="9012" y="18271"/>
                    <a:pt x="10109" y="17775"/>
                    <a:pt x="9561" y="17503"/>
                  </a:cubicBezTo>
                  <a:cubicBezTo>
                    <a:pt x="9012" y="17231"/>
                    <a:pt x="8464" y="16528"/>
                    <a:pt x="8958" y="16112"/>
                  </a:cubicBezTo>
                  <a:cubicBezTo>
                    <a:pt x="9451" y="15696"/>
                    <a:pt x="8793" y="15281"/>
                    <a:pt x="8958" y="15009"/>
                  </a:cubicBezTo>
                  <a:cubicBezTo>
                    <a:pt x="9122" y="14737"/>
                    <a:pt x="9341" y="14369"/>
                    <a:pt x="9341" y="13953"/>
                  </a:cubicBezTo>
                  <a:cubicBezTo>
                    <a:pt x="9341" y="13538"/>
                    <a:pt x="9287" y="13234"/>
                    <a:pt x="9287" y="13234"/>
                  </a:cubicBezTo>
                  <a:cubicBezTo>
                    <a:pt x="9287" y="13234"/>
                    <a:pt x="8245" y="14801"/>
                    <a:pt x="7971" y="15217"/>
                  </a:cubicBezTo>
                  <a:cubicBezTo>
                    <a:pt x="7696" y="15632"/>
                    <a:pt x="7258" y="17119"/>
                    <a:pt x="7258" y="17567"/>
                  </a:cubicBezTo>
                  <a:cubicBezTo>
                    <a:pt x="7258" y="18015"/>
                    <a:pt x="6107" y="18623"/>
                    <a:pt x="6052" y="19022"/>
                  </a:cubicBezTo>
                  <a:cubicBezTo>
                    <a:pt x="5997" y="19422"/>
                    <a:pt x="5942" y="19662"/>
                    <a:pt x="5558" y="19662"/>
                  </a:cubicBezTo>
                  <a:cubicBezTo>
                    <a:pt x="5174" y="19662"/>
                    <a:pt x="5942" y="20110"/>
                    <a:pt x="6216" y="20462"/>
                  </a:cubicBezTo>
                  <a:cubicBezTo>
                    <a:pt x="6490" y="20813"/>
                    <a:pt x="7313" y="21597"/>
                    <a:pt x="5723" y="21597"/>
                  </a:cubicBezTo>
                  <a:cubicBezTo>
                    <a:pt x="4132" y="21597"/>
                    <a:pt x="2323" y="21405"/>
                    <a:pt x="2268" y="20909"/>
                  </a:cubicBezTo>
                  <a:cubicBezTo>
                    <a:pt x="2213" y="20414"/>
                    <a:pt x="2432" y="19982"/>
                    <a:pt x="1994" y="19790"/>
                  </a:cubicBezTo>
                  <a:cubicBezTo>
                    <a:pt x="1555" y="19598"/>
                    <a:pt x="1500" y="19182"/>
                    <a:pt x="1555" y="18927"/>
                  </a:cubicBezTo>
                  <a:cubicBezTo>
                    <a:pt x="1610" y="18671"/>
                    <a:pt x="1336" y="18239"/>
                    <a:pt x="1555" y="17695"/>
                  </a:cubicBezTo>
                  <a:cubicBezTo>
                    <a:pt x="1775" y="17152"/>
                    <a:pt x="1775" y="16240"/>
                    <a:pt x="2213" y="15552"/>
                  </a:cubicBezTo>
                  <a:cubicBezTo>
                    <a:pt x="2652" y="14865"/>
                    <a:pt x="2761" y="13809"/>
                    <a:pt x="2981" y="12978"/>
                  </a:cubicBezTo>
                  <a:cubicBezTo>
                    <a:pt x="3200" y="12146"/>
                    <a:pt x="3365" y="11730"/>
                    <a:pt x="3090" y="11603"/>
                  </a:cubicBezTo>
                  <a:cubicBezTo>
                    <a:pt x="2816" y="11475"/>
                    <a:pt x="1172" y="11363"/>
                    <a:pt x="733" y="11331"/>
                  </a:cubicBezTo>
                  <a:cubicBezTo>
                    <a:pt x="294" y="11299"/>
                    <a:pt x="1281" y="10435"/>
                    <a:pt x="1610" y="9716"/>
                  </a:cubicBezTo>
                  <a:cubicBezTo>
                    <a:pt x="1939" y="8996"/>
                    <a:pt x="2542" y="8564"/>
                    <a:pt x="2871" y="8053"/>
                  </a:cubicBezTo>
                  <a:cubicBezTo>
                    <a:pt x="3200" y="7541"/>
                    <a:pt x="3200" y="7301"/>
                    <a:pt x="2487" y="6933"/>
                  </a:cubicBezTo>
                  <a:cubicBezTo>
                    <a:pt x="1775" y="6565"/>
                    <a:pt x="897" y="6326"/>
                    <a:pt x="513" y="5494"/>
                  </a:cubicBezTo>
                  <a:cubicBezTo>
                    <a:pt x="130" y="4663"/>
                    <a:pt x="-364" y="4119"/>
                    <a:pt x="404" y="3911"/>
                  </a:cubicBezTo>
                  <a:cubicBezTo>
                    <a:pt x="1172" y="3703"/>
                    <a:pt x="2652" y="3815"/>
                    <a:pt x="3748" y="3559"/>
                  </a:cubicBezTo>
                  <a:cubicBezTo>
                    <a:pt x="4845" y="3303"/>
                    <a:pt x="5010" y="3015"/>
                    <a:pt x="5503" y="2983"/>
                  </a:cubicBezTo>
                  <a:cubicBezTo>
                    <a:pt x="5997" y="2951"/>
                    <a:pt x="6106" y="2920"/>
                    <a:pt x="6106" y="2744"/>
                  </a:cubicBezTo>
                  <a:cubicBezTo>
                    <a:pt x="6106" y="2568"/>
                    <a:pt x="5942" y="2392"/>
                    <a:pt x="5942" y="2392"/>
                  </a:cubicBezTo>
                  <a:cubicBezTo>
                    <a:pt x="5942" y="2392"/>
                    <a:pt x="5174" y="2248"/>
                    <a:pt x="5010" y="2024"/>
                  </a:cubicBezTo>
                  <a:cubicBezTo>
                    <a:pt x="4845" y="1800"/>
                    <a:pt x="4681" y="1240"/>
                    <a:pt x="4900" y="857"/>
                  </a:cubicBezTo>
                  <a:cubicBezTo>
                    <a:pt x="5119" y="473"/>
                    <a:pt x="6318" y="5"/>
                    <a:pt x="8563" y="0"/>
                  </a:cubicBezTo>
                  <a:close/>
                </a:path>
              </a:pathLst>
            </a:custGeom>
            <a:solidFill>
              <a:srgbClr val="445469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1794596" y="2811303"/>
              <a:ext cx="190234" cy="146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43" y="9828"/>
                  </a:moveTo>
                  <a:cubicBezTo>
                    <a:pt x="20503" y="10692"/>
                    <a:pt x="21004" y="11543"/>
                    <a:pt x="21600" y="12462"/>
                  </a:cubicBezTo>
                  <a:cubicBezTo>
                    <a:pt x="20797" y="15394"/>
                    <a:pt x="20629" y="18810"/>
                    <a:pt x="20550" y="21600"/>
                  </a:cubicBezTo>
                  <a:cubicBezTo>
                    <a:pt x="17285" y="18886"/>
                    <a:pt x="18957" y="12766"/>
                    <a:pt x="16102" y="12414"/>
                  </a:cubicBezTo>
                  <a:cubicBezTo>
                    <a:pt x="13346" y="12074"/>
                    <a:pt x="12988" y="13608"/>
                    <a:pt x="12526" y="15998"/>
                  </a:cubicBezTo>
                  <a:cubicBezTo>
                    <a:pt x="12064" y="18387"/>
                    <a:pt x="11785" y="20178"/>
                    <a:pt x="11785" y="20178"/>
                  </a:cubicBezTo>
                  <a:cubicBezTo>
                    <a:pt x="11785" y="20178"/>
                    <a:pt x="2700" y="7597"/>
                    <a:pt x="0" y="3147"/>
                  </a:cubicBezTo>
                  <a:cubicBezTo>
                    <a:pt x="1311" y="2680"/>
                    <a:pt x="1742" y="2046"/>
                    <a:pt x="1827" y="0"/>
                  </a:cubicBezTo>
                  <a:cubicBezTo>
                    <a:pt x="4847" y="4160"/>
                    <a:pt x="12262" y="11667"/>
                    <a:pt x="15756" y="11667"/>
                  </a:cubicBezTo>
                  <a:cubicBezTo>
                    <a:pt x="17415" y="11667"/>
                    <a:pt x="18853" y="10951"/>
                    <a:pt x="20143" y="982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kumimoji="0" sz="3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1992719" y="3207550"/>
              <a:ext cx="79453" cy="110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8" h="21600" extrusionOk="0">
                  <a:moveTo>
                    <a:pt x="11314" y="594"/>
                  </a:moveTo>
                  <a:lnTo>
                    <a:pt x="0" y="0"/>
                  </a:lnTo>
                  <a:cubicBezTo>
                    <a:pt x="0" y="0"/>
                    <a:pt x="10284" y="5549"/>
                    <a:pt x="10284" y="11495"/>
                  </a:cubicBezTo>
                  <a:cubicBezTo>
                    <a:pt x="10284" y="17438"/>
                    <a:pt x="9772" y="20013"/>
                    <a:pt x="9772" y="20013"/>
                  </a:cubicBezTo>
                  <a:lnTo>
                    <a:pt x="18772" y="21600"/>
                  </a:lnTo>
                  <a:cubicBezTo>
                    <a:pt x="18772" y="21600"/>
                    <a:pt x="21600" y="15655"/>
                    <a:pt x="19026" y="9907"/>
                  </a:cubicBezTo>
                  <a:cubicBezTo>
                    <a:pt x="16457" y="4162"/>
                    <a:pt x="13629" y="2575"/>
                    <a:pt x="11314" y="59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kumimoji="0" sz="3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2042250" y="3467588"/>
              <a:ext cx="34852" cy="95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79" y="0"/>
                  </a:moveTo>
                  <a:cubicBezTo>
                    <a:pt x="6479" y="0"/>
                    <a:pt x="2878" y="12381"/>
                    <a:pt x="1439" y="16334"/>
                  </a:cubicBezTo>
                  <a:cubicBezTo>
                    <a:pt x="0" y="20286"/>
                    <a:pt x="0" y="21600"/>
                    <a:pt x="0" y="21600"/>
                  </a:cubicBezTo>
                  <a:lnTo>
                    <a:pt x="21600" y="20286"/>
                  </a:lnTo>
                  <a:cubicBezTo>
                    <a:pt x="21600" y="20286"/>
                    <a:pt x="16556" y="10275"/>
                    <a:pt x="64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kumimoji="0" sz="3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2530800" y="1136707"/>
            <a:ext cx="7953779" cy="4495574"/>
            <a:chOff x="2885774" y="1196732"/>
            <a:chExt cx="7953779" cy="4495574"/>
          </a:xfrm>
        </p:grpSpPr>
        <p:cxnSp>
          <p:nvCxnSpPr>
            <p:cNvPr id="23" name="出自【趣你的PPT】(微信:qunideppt)：最优质的PPT资源库"/>
            <p:cNvCxnSpPr/>
            <p:nvPr/>
          </p:nvCxnSpPr>
          <p:spPr>
            <a:xfrm flipV="1">
              <a:off x="2901016" y="1549241"/>
              <a:ext cx="1396358" cy="1072880"/>
            </a:xfrm>
            <a:prstGeom prst="bentConnector3">
              <a:avLst>
                <a:gd name="adj1" fmla="val -930"/>
              </a:avLst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24" name="出自【趣你的PPT】(微信:qunideppt)：最优质的PPT资源库"/>
            <p:cNvCxnSpPr/>
            <p:nvPr/>
          </p:nvCxnSpPr>
          <p:spPr>
            <a:xfrm>
              <a:off x="2885774" y="4619426"/>
              <a:ext cx="1396358" cy="1072880"/>
            </a:xfrm>
            <a:prstGeom prst="bentConnector3">
              <a:avLst>
                <a:gd name="adj1" fmla="val -930"/>
              </a:avLst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25" name="出自【趣你的PPT】(微信:qunideppt)：最优质的PPT资源库"/>
            <p:cNvCxnSpPr/>
            <p:nvPr/>
          </p:nvCxnSpPr>
          <p:spPr>
            <a:xfrm>
              <a:off x="2959565" y="4357802"/>
              <a:ext cx="1207595" cy="1967"/>
            </a:xfrm>
            <a:prstGeom prst="line">
              <a:avLst/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4361427" y="1196732"/>
              <a:ext cx="6120000" cy="720000"/>
            </a:xfrm>
            <a:prstGeom prst="roundRect">
              <a:avLst>
                <a:gd name="adj" fmla="val 10132"/>
              </a:avLst>
            </a:prstGeom>
            <a:solidFill>
              <a:srgbClr val="63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4644597" y="1303020"/>
              <a:ext cx="4345793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50 different alphabets</a:t>
              </a: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4644597" y="2665564"/>
              <a:ext cx="56100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1623 handwritten characters</a:t>
              </a: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4647652" y="4040137"/>
              <a:ext cx="6191901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Drawn by 20 different people</a:t>
              </a:r>
            </a:p>
          </p:txBody>
        </p:sp>
      </p:grpSp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8427183" y="6333423"/>
            <a:ext cx="2743200" cy="365125"/>
          </a:xfrm>
        </p:spPr>
        <p:txBody>
          <a:bodyPr/>
          <a:lstStyle/>
          <a:p>
            <a:fld id="{86C6C320-15E7-44FC-B9A9-3EE0350D59A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3941890" y="5260816"/>
            <a:ext cx="6120000" cy="720000"/>
          </a:xfrm>
          <a:prstGeom prst="roundRect">
            <a:avLst>
              <a:gd name="adj" fmla="val 10132"/>
            </a:avLst>
          </a:prstGeom>
          <a:solidFill>
            <a:srgbClr val="63CFF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7" name="出自【趣你的PPT】(微信:qunideppt)：最优质的PPT资源库"/>
          <p:cNvCxnSpPr/>
          <p:nvPr/>
        </p:nvCxnSpPr>
        <p:spPr>
          <a:xfrm>
            <a:off x="2560773" y="2941006"/>
            <a:ext cx="1207595" cy="1967"/>
          </a:xfrm>
          <a:prstGeom prst="line">
            <a:avLst/>
          </a:prstGeom>
          <a:noFill/>
          <a:ln w="12700" cap="flat" cmpd="sng" algn="ctr">
            <a:solidFill>
              <a:srgbClr val="ADBACA"/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  <p:sp>
        <p:nvSpPr>
          <p:cNvPr id="38" name="出自【趣你的PPT】(微信:qunideppt)：最优质的PPT资源库"/>
          <p:cNvSpPr txBox="1"/>
          <p:nvPr/>
        </p:nvSpPr>
        <p:spPr>
          <a:xfrm>
            <a:off x="4094490" y="5386060"/>
            <a:ext cx="619190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Stroke data: [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x,y,t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] coordinates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9"/>
            <a:ext cx="6040819" cy="79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0" y="275771"/>
            <a:ext cx="174171" cy="493486"/>
          </a:xfrm>
          <a:prstGeom prst="rect">
            <a:avLst/>
          </a:prstGeom>
          <a:solidFill>
            <a:srgbClr val="63C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-9472" y="-9331"/>
            <a:ext cx="6055568" cy="6867331"/>
          </a:xfrm>
          <a:custGeom>
            <a:avLst/>
            <a:gdLst>
              <a:gd name="connsiteX0" fmla="*/ 0 w 6914412"/>
              <a:gd name="connsiteY0" fmla="*/ 0 h 6858000"/>
              <a:gd name="connsiteX1" fmla="*/ 6914412 w 6914412"/>
              <a:gd name="connsiteY1" fmla="*/ 0 h 6858000"/>
              <a:gd name="connsiteX2" fmla="*/ 4279636 w 6914412"/>
              <a:gd name="connsiteY2" fmla="*/ 6858000 h 6858000"/>
              <a:gd name="connsiteX3" fmla="*/ 0 w 6914412"/>
              <a:gd name="connsiteY3" fmla="*/ 6858000 h 6858000"/>
              <a:gd name="connsiteX0" fmla="*/ 0 w 6914412"/>
              <a:gd name="connsiteY0" fmla="*/ 0 h 6867331"/>
              <a:gd name="connsiteX1" fmla="*/ 6914412 w 6914412"/>
              <a:gd name="connsiteY1" fmla="*/ 0 h 6867331"/>
              <a:gd name="connsiteX2" fmla="*/ 3843289 w 6914412"/>
              <a:gd name="connsiteY2" fmla="*/ 6867331 h 6867331"/>
              <a:gd name="connsiteX3" fmla="*/ 0 w 6914412"/>
              <a:gd name="connsiteY3" fmla="*/ 6858000 h 6867331"/>
              <a:gd name="connsiteX4" fmla="*/ 0 w 6914412"/>
              <a:gd name="connsiteY4" fmla="*/ 0 h 6867331"/>
              <a:gd name="connsiteX0" fmla="*/ 0 w 7261251"/>
              <a:gd name="connsiteY0" fmla="*/ 0 h 6867331"/>
              <a:gd name="connsiteX1" fmla="*/ 7261251 w 7261251"/>
              <a:gd name="connsiteY1" fmla="*/ 0 h 6867331"/>
              <a:gd name="connsiteX2" fmla="*/ 3843289 w 7261251"/>
              <a:gd name="connsiteY2" fmla="*/ 6867331 h 6867331"/>
              <a:gd name="connsiteX3" fmla="*/ 0 w 7261251"/>
              <a:gd name="connsiteY3" fmla="*/ 6858000 h 6867331"/>
              <a:gd name="connsiteX4" fmla="*/ 0 w 7261251"/>
              <a:gd name="connsiteY4" fmla="*/ 0 h 68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1251" h="6867331">
                <a:moveTo>
                  <a:pt x="0" y="0"/>
                </a:moveTo>
                <a:lnTo>
                  <a:pt x="7261251" y="0"/>
                </a:lnTo>
                <a:lnTo>
                  <a:pt x="3843289" y="686733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704180" y="1060518"/>
            <a:ext cx="53509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Omniglot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lvl="0" algn="just"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 set: 30 alphabet</a:t>
            </a:r>
          </a:p>
          <a:p>
            <a:pPr lvl="0" algn="just"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 set: 20 alphabet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5567446" y="1414084"/>
            <a:ext cx="677862" cy="677862"/>
            <a:chOff x="6849280" y="3330778"/>
            <a:chExt cx="677862" cy="677862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>
              <a:off x="6849280" y="3330778"/>
              <a:ext cx="677862" cy="677862"/>
            </a:xfrm>
            <a:prstGeom prst="ellipse">
              <a:avLst/>
            </a:prstGeom>
            <a:noFill/>
            <a:ln>
              <a:solidFill>
                <a:srgbClr val="00AF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998810" y="3466397"/>
              <a:ext cx="378800" cy="376730"/>
              <a:chOff x="9890126" y="4225925"/>
              <a:chExt cx="290513" cy="288925"/>
            </a:xfrm>
            <a:solidFill>
              <a:srgbClr val="00AFF0"/>
            </a:solidFill>
          </p:grpSpPr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82201" y="4465638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0138" y="4467225"/>
                <a:ext cx="0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86963" y="4467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3313" y="4467225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67913" y="4459288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79026" y="4464050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64738" y="4457700"/>
                <a:ext cx="0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71088" y="4462463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75851" y="44640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8076" y="4467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15538" y="4459288"/>
                <a:ext cx="1588" cy="0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5213" y="4300538"/>
                <a:ext cx="6350" cy="9525"/>
              </a:xfrm>
              <a:custGeom>
                <a:avLst/>
                <a:gdLst>
                  <a:gd name="T0" fmla="*/ 0 w 7"/>
                  <a:gd name="T1" fmla="*/ 9 h 9"/>
                  <a:gd name="T2" fmla="*/ 7 w 7"/>
                  <a:gd name="T3" fmla="*/ 0 h 9"/>
                  <a:gd name="T4" fmla="*/ 6 w 7"/>
                  <a:gd name="T5" fmla="*/ 1 h 9"/>
                  <a:gd name="T6" fmla="*/ 0 w 7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9">
                    <a:moveTo>
                      <a:pt x="0" y="9"/>
                    </a:moveTo>
                    <a:cubicBezTo>
                      <a:pt x="2" y="6"/>
                      <a:pt x="4" y="3"/>
                      <a:pt x="7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3"/>
                      <a:pt x="2" y="6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12363" y="4460875"/>
                <a:ext cx="1588" cy="158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6013" y="4464050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2838" y="4465638"/>
                <a:ext cx="1588" cy="158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9188" y="4462463"/>
                <a:ext cx="1588" cy="158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9663" y="4467225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34576" y="4340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5051" y="43418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0288" y="4343400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18701" y="4344988"/>
                <a:ext cx="0" cy="1587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9813" y="4340225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9976" y="4454525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15526" y="4346575"/>
                <a:ext cx="0" cy="1587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8226" y="4341813"/>
                <a:ext cx="0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6801" y="4452938"/>
                <a:ext cx="0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48863" y="4448175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37751" y="4438650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2038" y="4449763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45688" y="44450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42513" y="4440238"/>
                <a:ext cx="0" cy="1587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2838" y="4225925"/>
                <a:ext cx="139700" cy="141287"/>
              </a:xfrm>
              <a:custGeom>
                <a:avLst/>
                <a:gdLst>
                  <a:gd name="T0" fmla="*/ 56 w 147"/>
                  <a:gd name="T1" fmla="*/ 91 h 147"/>
                  <a:gd name="T2" fmla="*/ 92 w 147"/>
                  <a:gd name="T3" fmla="*/ 143 h 147"/>
                  <a:gd name="T4" fmla="*/ 93 w 147"/>
                  <a:gd name="T5" fmla="*/ 147 h 147"/>
                  <a:gd name="T6" fmla="*/ 123 w 147"/>
                  <a:gd name="T7" fmla="*/ 135 h 147"/>
                  <a:gd name="T8" fmla="*/ 99 w 147"/>
                  <a:gd name="T9" fmla="*/ 48 h 147"/>
                  <a:gd name="T10" fmla="*/ 11 w 147"/>
                  <a:gd name="T11" fmla="*/ 24 h 147"/>
                  <a:gd name="T12" fmla="*/ 0 w 147"/>
                  <a:gd name="T13" fmla="*/ 54 h 147"/>
                  <a:gd name="T14" fmla="*/ 56 w 147"/>
                  <a:gd name="T15" fmla="*/ 9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147">
                    <a:moveTo>
                      <a:pt x="56" y="91"/>
                    </a:moveTo>
                    <a:cubicBezTo>
                      <a:pt x="74" y="109"/>
                      <a:pt x="86" y="126"/>
                      <a:pt x="92" y="143"/>
                    </a:cubicBezTo>
                    <a:cubicBezTo>
                      <a:pt x="92" y="144"/>
                      <a:pt x="93" y="145"/>
                      <a:pt x="93" y="147"/>
                    </a:cubicBezTo>
                    <a:cubicBezTo>
                      <a:pt x="104" y="147"/>
                      <a:pt x="114" y="144"/>
                      <a:pt x="123" y="135"/>
                    </a:cubicBezTo>
                    <a:cubicBezTo>
                      <a:pt x="147" y="111"/>
                      <a:pt x="128" y="77"/>
                      <a:pt x="99" y="48"/>
                    </a:cubicBezTo>
                    <a:cubicBezTo>
                      <a:pt x="70" y="19"/>
                      <a:pt x="36" y="0"/>
                      <a:pt x="11" y="24"/>
                    </a:cubicBezTo>
                    <a:cubicBezTo>
                      <a:pt x="3" y="33"/>
                      <a:pt x="0" y="43"/>
                      <a:pt x="0" y="54"/>
                    </a:cubicBezTo>
                    <a:cubicBezTo>
                      <a:pt x="18" y="59"/>
                      <a:pt x="37" y="71"/>
                      <a:pt x="56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890126" y="4338638"/>
                <a:ext cx="152400" cy="128587"/>
              </a:xfrm>
              <a:custGeom>
                <a:avLst/>
                <a:gdLst>
                  <a:gd name="T0" fmla="*/ 66 w 160"/>
                  <a:gd name="T1" fmla="*/ 3 h 134"/>
                  <a:gd name="T2" fmla="*/ 62 w 160"/>
                  <a:gd name="T3" fmla="*/ 2 h 134"/>
                  <a:gd name="T4" fmla="*/ 58 w 160"/>
                  <a:gd name="T5" fmla="*/ 1 h 134"/>
                  <a:gd name="T6" fmla="*/ 54 w 160"/>
                  <a:gd name="T7" fmla="*/ 1 h 134"/>
                  <a:gd name="T8" fmla="*/ 51 w 160"/>
                  <a:gd name="T9" fmla="*/ 0 h 134"/>
                  <a:gd name="T10" fmla="*/ 47 w 160"/>
                  <a:gd name="T11" fmla="*/ 1 h 134"/>
                  <a:gd name="T12" fmla="*/ 44 w 160"/>
                  <a:gd name="T13" fmla="*/ 1 h 134"/>
                  <a:gd name="T14" fmla="*/ 41 w 160"/>
                  <a:gd name="T15" fmla="*/ 2 h 134"/>
                  <a:gd name="T16" fmla="*/ 37 w 160"/>
                  <a:gd name="T17" fmla="*/ 3 h 134"/>
                  <a:gd name="T18" fmla="*/ 34 w 160"/>
                  <a:gd name="T19" fmla="*/ 5 h 134"/>
                  <a:gd name="T20" fmla="*/ 31 w 160"/>
                  <a:gd name="T21" fmla="*/ 6 h 134"/>
                  <a:gd name="T22" fmla="*/ 28 w 160"/>
                  <a:gd name="T23" fmla="*/ 8 h 134"/>
                  <a:gd name="T24" fmla="*/ 24 w 160"/>
                  <a:gd name="T25" fmla="*/ 12 h 134"/>
                  <a:gd name="T26" fmla="*/ 51 w 160"/>
                  <a:gd name="T27" fmla="*/ 103 h 134"/>
                  <a:gd name="T28" fmla="*/ 55 w 160"/>
                  <a:gd name="T29" fmla="*/ 106 h 134"/>
                  <a:gd name="T30" fmla="*/ 59 w 160"/>
                  <a:gd name="T31" fmla="*/ 110 h 134"/>
                  <a:gd name="T32" fmla="*/ 62 w 160"/>
                  <a:gd name="T33" fmla="*/ 113 h 134"/>
                  <a:gd name="T34" fmla="*/ 66 w 160"/>
                  <a:gd name="T35" fmla="*/ 116 h 134"/>
                  <a:gd name="T36" fmla="*/ 70 w 160"/>
                  <a:gd name="T37" fmla="*/ 119 h 134"/>
                  <a:gd name="T38" fmla="*/ 74 w 160"/>
                  <a:gd name="T39" fmla="*/ 121 h 134"/>
                  <a:gd name="T40" fmla="*/ 78 w 160"/>
                  <a:gd name="T41" fmla="*/ 124 h 134"/>
                  <a:gd name="T42" fmla="*/ 82 w 160"/>
                  <a:gd name="T43" fmla="*/ 126 h 134"/>
                  <a:gd name="T44" fmla="*/ 86 w 160"/>
                  <a:gd name="T45" fmla="*/ 128 h 134"/>
                  <a:gd name="T46" fmla="*/ 90 w 160"/>
                  <a:gd name="T47" fmla="*/ 130 h 134"/>
                  <a:gd name="T48" fmla="*/ 94 w 160"/>
                  <a:gd name="T49" fmla="*/ 131 h 134"/>
                  <a:gd name="T50" fmla="*/ 97 w 160"/>
                  <a:gd name="T51" fmla="*/ 132 h 134"/>
                  <a:gd name="T52" fmla="*/ 102 w 160"/>
                  <a:gd name="T53" fmla="*/ 133 h 134"/>
                  <a:gd name="T54" fmla="*/ 105 w 160"/>
                  <a:gd name="T55" fmla="*/ 134 h 134"/>
                  <a:gd name="T56" fmla="*/ 109 w 160"/>
                  <a:gd name="T57" fmla="*/ 134 h 134"/>
                  <a:gd name="T58" fmla="*/ 113 w 160"/>
                  <a:gd name="T59" fmla="*/ 134 h 134"/>
                  <a:gd name="T60" fmla="*/ 116 w 160"/>
                  <a:gd name="T61" fmla="*/ 133 h 134"/>
                  <a:gd name="T62" fmla="*/ 119 w 160"/>
                  <a:gd name="T63" fmla="*/ 133 h 134"/>
                  <a:gd name="T64" fmla="*/ 122 w 160"/>
                  <a:gd name="T65" fmla="*/ 131 h 134"/>
                  <a:gd name="T66" fmla="*/ 126 w 160"/>
                  <a:gd name="T67" fmla="*/ 130 h 134"/>
                  <a:gd name="T68" fmla="*/ 129 w 160"/>
                  <a:gd name="T69" fmla="*/ 128 h 134"/>
                  <a:gd name="T70" fmla="*/ 132 w 160"/>
                  <a:gd name="T71" fmla="*/ 126 h 134"/>
                  <a:gd name="T72" fmla="*/ 135 w 160"/>
                  <a:gd name="T73" fmla="*/ 12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0" h="134">
                    <a:moveTo>
                      <a:pt x="112" y="35"/>
                    </a:moveTo>
                    <a:cubicBezTo>
                      <a:pt x="97" y="20"/>
                      <a:pt x="81" y="8"/>
                      <a:pt x="66" y="3"/>
                    </a:cubicBezTo>
                    <a:cubicBezTo>
                      <a:pt x="66" y="3"/>
                      <a:pt x="65" y="3"/>
                      <a:pt x="65" y="3"/>
                    </a:cubicBezTo>
                    <a:cubicBezTo>
                      <a:pt x="64" y="3"/>
                      <a:pt x="63" y="2"/>
                      <a:pt x="62" y="2"/>
                    </a:cubicBezTo>
                    <a:cubicBezTo>
                      <a:pt x="62" y="2"/>
                      <a:pt x="62" y="2"/>
                      <a:pt x="61" y="2"/>
                    </a:cubicBezTo>
                    <a:cubicBezTo>
                      <a:pt x="60" y="2"/>
                      <a:pt x="59" y="1"/>
                      <a:pt x="58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7" y="1"/>
                      <a:pt x="56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3" y="0"/>
                      <a:pt x="52" y="0"/>
                      <a:pt x="51" y="0"/>
                    </a:cubicBezTo>
                    <a:cubicBezTo>
                      <a:pt x="51" y="0"/>
                      <a:pt x="50" y="0"/>
                      <a:pt x="50" y="0"/>
                    </a:cubicBezTo>
                    <a:cubicBezTo>
                      <a:pt x="49" y="0"/>
                      <a:pt x="48" y="0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5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6" y="4"/>
                      <a:pt x="35" y="4"/>
                      <a:pt x="34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2" y="6"/>
                      <a:pt x="31" y="6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7"/>
                      <a:pt x="28" y="8"/>
                      <a:pt x="28" y="8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5" y="11"/>
                      <a:pt x="24" y="12"/>
                    </a:cubicBezTo>
                    <a:cubicBezTo>
                      <a:pt x="0" y="36"/>
                      <a:pt x="19" y="70"/>
                      <a:pt x="48" y="99"/>
                    </a:cubicBezTo>
                    <a:cubicBezTo>
                      <a:pt x="49" y="100"/>
                      <a:pt x="50" y="102"/>
                      <a:pt x="51" y="103"/>
                    </a:cubicBezTo>
                    <a:cubicBezTo>
                      <a:pt x="51" y="103"/>
                      <a:pt x="52" y="103"/>
                      <a:pt x="52" y="104"/>
                    </a:cubicBezTo>
                    <a:cubicBezTo>
                      <a:pt x="53" y="104"/>
                      <a:pt x="54" y="105"/>
                      <a:pt x="55" y="106"/>
                    </a:cubicBezTo>
                    <a:cubicBezTo>
                      <a:pt x="55" y="106"/>
                      <a:pt x="55" y="106"/>
                      <a:pt x="55" y="107"/>
                    </a:cubicBezTo>
                    <a:cubicBezTo>
                      <a:pt x="57" y="108"/>
                      <a:pt x="58" y="109"/>
                      <a:pt x="59" y="110"/>
                    </a:cubicBezTo>
                    <a:cubicBezTo>
                      <a:pt x="59" y="110"/>
                      <a:pt x="59" y="110"/>
                      <a:pt x="59" y="110"/>
                    </a:cubicBezTo>
                    <a:cubicBezTo>
                      <a:pt x="60" y="111"/>
                      <a:pt x="61" y="112"/>
                      <a:pt x="62" y="113"/>
                    </a:cubicBezTo>
                    <a:cubicBezTo>
                      <a:pt x="63" y="113"/>
                      <a:pt x="63" y="113"/>
                      <a:pt x="63" y="114"/>
                    </a:cubicBezTo>
                    <a:cubicBezTo>
                      <a:pt x="64" y="114"/>
                      <a:pt x="65" y="115"/>
                      <a:pt x="66" y="116"/>
                    </a:cubicBezTo>
                    <a:cubicBezTo>
                      <a:pt x="66" y="116"/>
                      <a:pt x="67" y="116"/>
                      <a:pt x="67" y="116"/>
                    </a:cubicBezTo>
                    <a:cubicBezTo>
                      <a:pt x="68" y="117"/>
                      <a:pt x="69" y="118"/>
                      <a:pt x="70" y="119"/>
                    </a:cubicBezTo>
                    <a:cubicBezTo>
                      <a:pt x="71" y="119"/>
                      <a:pt x="71" y="119"/>
                      <a:pt x="71" y="119"/>
                    </a:cubicBezTo>
                    <a:cubicBezTo>
                      <a:pt x="72" y="120"/>
                      <a:pt x="73" y="121"/>
                      <a:pt x="74" y="121"/>
                    </a:cubicBezTo>
                    <a:cubicBezTo>
                      <a:pt x="74" y="121"/>
                      <a:pt x="75" y="122"/>
                      <a:pt x="75" y="122"/>
                    </a:cubicBezTo>
                    <a:cubicBezTo>
                      <a:pt x="76" y="123"/>
                      <a:pt x="77" y="123"/>
                      <a:pt x="78" y="124"/>
                    </a:cubicBezTo>
                    <a:cubicBezTo>
                      <a:pt x="78" y="124"/>
                      <a:pt x="78" y="124"/>
                      <a:pt x="79" y="124"/>
                    </a:cubicBezTo>
                    <a:cubicBezTo>
                      <a:pt x="80" y="125"/>
                      <a:pt x="81" y="125"/>
                      <a:pt x="82" y="126"/>
                    </a:cubicBezTo>
                    <a:cubicBezTo>
                      <a:pt x="82" y="126"/>
                      <a:pt x="83" y="126"/>
                      <a:pt x="83" y="127"/>
                    </a:cubicBezTo>
                    <a:cubicBezTo>
                      <a:pt x="84" y="127"/>
                      <a:pt x="85" y="127"/>
                      <a:pt x="86" y="128"/>
                    </a:cubicBezTo>
                    <a:cubicBezTo>
                      <a:pt x="86" y="128"/>
                      <a:pt x="86" y="128"/>
                      <a:pt x="87" y="128"/>
                    </a:cubicBezTo>
                    <a:cubicBezTo>
                      <a:pt x="88" y="129"/>
                      <a:pt x="89" y="129"/>
                      <a:pt x="90" y="130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91" y="130"/>
                      <a:pt x="93" y="131"/>
                      <a:pt x="94" y="131"/>
                    </a:cubicBezTo>
                    <a:cubicBezTo>
                      <a:pt x="94" y="131"/>
                      <a:pt x="94" y="131"/>
                      <a:pt x="95" y="131"/>
                    </a:cubicBezTo>
                    <a:cubicBezTo>
                      <a:pt x="95" y="132"/>
                      <a:pt x="96" y="132"/>
                      <a:pt x="97" y="132"/>
                    </a:cubicBezTo>
                    <a:cubicBezTo>
                      <a:pt x="98" y="132"/>
                      <a:pt x="98" y="132"/>
                      <a:pt x="98" y="133"/>
                    </a:cubicBezTo>
                    <a:cubicBezTo>
                      <a:pt x="99" y="133"/>
                      <a:pt x="100" y="133"/>
                      <a:pt x="102" y="133"/>
                    </a:cubicBezTo>
                    <a:cubicBezTo>
                      <a:pt x="102" y="133"/>
                      <a:pt x="102" y="133"/>
                      <a:pt x="102" y="133"/>
                    </a:cubicBezTo>
                    <a:cubicBezTo>
                      <a:pt x="103" y="133"/>
                      <a:pt x="104" y="134"/>
                      <a:pt x="105" y="134"/>
                    </a:cubicBezTo>
                    <a:cubicBezTo>
                      <a:pt x="105" y="134"/>
                      <a:pt x="106" y="134"/>
                      <a:pt x="106" y="134"/>
                    </a:cubicBezTo>
                    <a:cubicBezTo>
                      <a:pt x="107" y="134"/>
                      <a:pt x="108" y="134"/>
                      <a:pt x="109" y="134"/>
                    </a:cubicBezTo>
                    <a:cubicBezTo>
                      <a:pt x="109" y="134"/>
                      <a:pt x="109" y="134"/>
                      <a:pt x="110" y="134"/>
                    </a:cubicBezTo>
                    <a:cubicBezTo>
                      <a:pt x="111" y="134"/>
                      <a:pt x="112" y="134"/>
                      <a:pt x="113" y="134"/>
                    </a:cubicBezTo>
                    <a:cubicBezTo>
                      <a:pt x="113" y="134"/>
                      <a:pt x="113" y="134"/>
                      <a:pt x="113" y="134"/>
                    </a:cubicBezTo>
                    <a:cubicBezTo>
                      <a:pt x="114" y="134"/>
                      <a:pt x="115" y="134"/>
                      <a:pt x="116" y="133"/>
                    </a:cubicBezTo>
                    <a:cubicBezTo>
                      <a:pt x="116" y="133"/>
                      <a:pt x="116" y="133"/>
                      <a:pt x="117" y="133"/>
                    </a:cubicBezTo>
                    <a:cubicBezTo>
                      <a:pt x="117" y="133"/>
                      <a:pt x="118" y="133"/>
                      <a:pt x="119" y="133"/>
                    </a:cubicBezTo>
                    <a:cubicBezTo>
                      <a:pt x="119" y="133"/>
                      <a:pt x="120" y="132"/>
                      <a:pt x="120" y="132"/>
                    </a:cubicBezTo>
                    <a:cubicBezTo>
                      <a:pt x="121" y="132"/>
                      <a:pt x="122" y="132"/>
                      <a:pt x="122" y="131"/>
                    </a:cubicBezTo>
                    <a:cubicBezTo>
                      <a:pt x="123" y="131"/>
                      <a:pt x="123" y="131"/>
                      <a:pt x="123" y="131"/>
                    </a:cubicBezTo>
                    <a:cubicBezTo>
                      <a:pt x="124" y="131"/>
                      <a:pt x="125" y="130"/>
                      <a:pt x="126" y="130"/>
                    </a:cubicBezTo>
                    <a:cubicBezTo>
                      <a:pt x="126" y="130"/>
                      <a:pt x="126" y="130"/>
                      <a:pt x="127" y="129"/>
                    </a:cubicBezTo>
                    <a:cubicBezTo>
                      <a:pt x="127" y="129"/>
                      <a:pt x="128" y="129"/>
                      <a:pt x="129" y="128"/>
                    </a:cubicBezTo>
                    <a:cubicBezTo>
                      <a:pt x="129" y="128"/>
                      <a:pt x="129" y="128"/>
                      <a:pt x="130" y="127"/>
                    </a:cubicBezTo>
                    <a:cubicBezTo>
                      <a:pt x="130" y="127"/>
                      <a:pt x="131" y="126"/>
                      <a:pt x="132" y="126"/>
                    </a:cubicBezTo>
                    <a:cubicBezTo>
                      <a:pt x="132" y="126"/>
                      <a:pt x="132" y="125"/>
                      <a:pt x="133" y="125"/>
                    </a:cubicBezTo>
                    <a:cubicBezTo>
                      <a:pt x="134" y="124"/>
                      <a:pt x="134" y="124"/>
                      <a:pt x="135" y="123"/>
                    </a:cubicBezTo>
                    <a:cubicBezTo>
                      <a:pt x="160" y="98"/>
                      <a:pt x="141" y="64"/>
                      <a:pt x="1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0451" y="4291013"/>
                <a:ext cx="230188" cy="223837"/>
              </a:xfrm>
              <a:custGeom>
                <a:avLst/>
                <a:gdLst>
                  <a:gd name="T0" fmla="*/ 228 w 240"/>
                  <a:gd name="T1" fmla="*/ 183 h 233"/>
                  <a:gd name="T2" fmla="*/ 149 w 240"/>
                  <a:gd name="T3" fmla="*/ 104 h 233"/>
                  <a:gd name="T4" fmla="*/ 132 w 240"/>
                  <a:gd name="T5" fmla="*/ 88 h 233"/>
                  <a:gd name="T6" fmla="*/ 99 w 240"/>
                  <a:gd name="T7" fmla="*/ 34 h 233"/>
                  <a:gd name="T8" fmla="*/ 37 w 240"/>
                  <a:gd name="T9" fmla="*/ 0 h 233"/>
                  <a:gd name="T10" fmla="*/ 12 w 240"/>
                  <a:gd name="T11" fmla="*/ 10 h 233"/>
                  <a:gd name="T12" fmla="*/ 5 w 240"/>
                  <a:gd name="T13" fmla="*/ 19 h 233"/>
                  <a:gd name="T14" fmla="*/ 0 w 240"/>
                  <a:gd name="T15" fmla="*/ 35 h 233"/>
                  <a:gd name="T16" fmla="*/ 60 w 240"/>
                  <a:gd name="T17" fmla="*/ 73 h 233"/>
                  <a:gd name="T18" fmla="*/ 98 w 240"/>
                  <a:gd name="T19" fmla="*/ 135 h 233"/>
                  <a:gd name="T20" fmla="*/ 111 w 240"/>
                  <a:gd name="T21" fmla="*/ 148 h 233"/>
                  <a:gd name="T22" fmla="*/ 187 w 240"/>
                  <a:gd name="T23" fmla="*/ 224 h 233"/>
                  <a:gd name="T24" fmla="*/ 208 w 240"/>
                  <a:gd name="T25" fmla="*/ 233 h 233"/>
                  <a:gd name="T26" fmla="*/ 228 w 240"/>
                  <a:gd name="T27" fmla="*/ 224 h 233"/>
                  <a:gd name="T28" fmla="*/ 228 w 240"/>
                  <a:gd name="T29" fmla="*/ 18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233">
                    <a:moveTo>
                      <a:pt x="228" y="183"/>
                    </a:moveTo>
                    <a:cubicBezTo>
                      <a:pt x="149" y="104"/>
                      <a:pt x="149" y="104"/>
                      <a:pt x="149" y="104"/>
                    </a:cubicBezTo>
                    <a:cubicBezTo>
                      <a:pt x="132" y="88"/>
                      <a:pt x="132" y="88"/>
                      <a:pt x="132" y="88"/>
                    </a:cubicBezTo>
                    <a:cubicBezTo>
                      <a:pt x="129" y="70"/>
                      <a:pt x="116" y="51"/>
                      <a:pt x="99" y="34"/>
                    </a:cubicBezTo>
                    <a:cubicBezTo>
                      <a:pt x="79" y="15"/>
                      <a:pt x="57" y="0"/>
                      <a:pt x="37" y="0"/>
                    </a:cubicBezTo>
                    <a:cubicBezTo>
                      <a:pt x="28" y="0"/>
                      <a:pt x="19" y="3"/>
                      <a:pt x="12" y="10"/>
                    </a:cubicBezTo>
                    <a:cubicBezTo>
                      <a:pt x="9" y="13"/>
                      <a:pt x="7" y="16"/>
                      <a:pt x="5" y="19"/>
                    </a:cubicBezTo>
                    <a:cubicBezTo>
                      <a:pt x="2" y="24"/>
                      <a:pt x="0" y="30"/>
                      <a:pt x="0" y="35"/>
                    </a:cubicBezTo>
                    <a:cubicBezTo>
                      <a:pt x="18" y="40"/>
                      <a:pt x="39" y="52"/>
                      <a:pt x="60" y="73"/>
                    </a:cubicBezTo>
                    <a:cubicBezTo>
                      <a:pt x="84" y="98"/>
                      <a:pt x="95" y="118"/>
                      <a:pt x="98" y="135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87" y="224"/>
                      <a:pt x="187" y="224"/>
                      <a:pt x="187" y="224"/>
                    </a:cubicBezTo>
                    <a:cubicBezTo>
                      <a:pt x="193" y="230"/>
                      <a:pt x="200" y="233"/>
                      <a:pt x="208" y="233"/>
                    </a:cubicBezTo>
                    <a:cubicBezTo>
                      <a:pt x="215" y="233"/>
                      <a:pt x="223" y="230"/>
                      <a:pt x="228" y="224"/>
                    </a:cubicBezTo>
                    <a:cubicBezTo>
                      <a:pt x="240" y="213"/>
                      <a:pt x="240" y="195"/>
                      <a:pt x="228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5569551" y="3227643"/>
            <a:ext cx="658975" cy="658975"/>
            <a:chOff x="6849972" y="4397666"/>
            <a:chExt cx="658975" cy="658975"/>
          </a:xfrm>
        </p:grpSpPr>
        <p:sp>
          <p:nvSpPr>
            <p:cNvPr id="46" name="出自【趣你的PPT】(微信:qunideppt)：最优质的PPT资源库"/>
            <p:cNvSpPr/>
            <p:nvPr/>
          </p:nvSpPr>
          <p:spPr>
            <a:xfrm>
              <a:off x="6849972" y="4397666"/>
              <a:ext cx="658975" cy="658975"/>
            </a:xfrm>
            <a:prstGeom prst="ellipse">
              <a:avLst/>
            </a:prstGeom>
            <a:noFill/>
            <a:ln>
              <a:solidFill>
                <a:srgbClr val="00AF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7031360" y="4567096"/>
              <a:ext cx="296199" cy="320115"/>
              <a:chOff x="5500688" y="2584450"/>
              <a:chExt cx="255588" cy="276225"/>
            </a:xfrm>
            <a:solidFill>
              <a:srgbClr val="00AFF0"/>
            </a:solidFill>
          </p:grpSpPr>
          <p:sp>
            <p:nvSpPr>
              <p:cNvPr id="4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500688" y="2584450"/>
                <a:ext cx="255588" cy="276225"/>
              </a:xfrm>
              <a:custGeom>
                <a:avLst/>
                <a:gdLst>
                  <a:gd name="T0" fmla="*/ 237 w 266"/>
                  <a:gd name="T1" fmla="*/ 24 h 288"/>
                  <a:gd name="T2" fmla="*/ 221 w 266"/>
                  <a:gd name="T3" fmla="*/ 24 h 288"/>
                  <a:gd name="T4" fmla="*/ 221 w 266"/>
                  <a:gd name="T5" fmla="*/ 14 h 288"/>
                  <a:gd name="T6" fmla="*/ 207 w 266"/>
                  <a:gd name="T7" fmla="*/ 0 h 288"/>
                  <a:gd name="T8" fmla="*/ 193 w 266"/>
                  <a:gd name="T9" fmla="*/ 14 h 288"/>
                  <a:gd name="T10" fmla="*/ 193 w 266"/>
                  <a:gd name="T11" fmla="*/ 24 h 288"/>
                  <a:gd name="T12" fmla="*/ 146 w 266"/>
                  <a:gd name="T13" fmla="*/ 24 h 288"/>
                  <a:gd name="T14" fmla="*/ 146 w 266"/>
                  <a:gd name="T15" fmla="*/ 14 h 288"/>
                  <a:gd name="T16" fmla="*/ 133 w 266"/>
                  <a:gd name="T17" fmla="*/ 0 h 288"/>
                  <a:gd name="T18" fmla="*/ 119 w 266"/>
                  <a:gd name="T19" fmla="*/ 14 h 288"/>
                  <a:gd name="T20" fmla="*/ 119 w 266"/>
                  <a:gd name="T21" fmla="*/ 24 h 288"/>
                  <a:gd name="T22" fmla="*/ 73 w 266"/>
                  <a:gd name="T23" fmla="*/ 24 h 288"/>
                  <a:gd name="T24" fmla="*/ 73 w 266"/>
                  <a:gd name="T25" fmla="*/ 14 h 288"/>
                  <a:gd name="T26" fmla="*/ 59 w 266"/>
                  <a:gd name="T27" fmla="*/ 0 h 288"/>
                  <a:gd name="T28" fmla="*/ 45 w 266"/>
                  <a:gd name="T29" fmla="*/ 14 h 288"/>
                  <a:gd name="T30" fmla="*/ 45 w 266"/>
                  <a:gd name="T31" fmla="*/ 24 h 288"/>
                  <a:gd name="T32" fmla="*/ 29 w 266"/>
                  <a:gd name="T33" fmla="*/ 24 h 288"/>
                  <a:gd name="T34" fmla="*/ 0 w 266"/>
                  <a:gd name="T35" fmla="*/ 53 h 288"/>
                  <a:gd name="T36" fmla="*/ 0 w 266"/>
                  <a:gd name="T37" fmla="*/ 259 h 288"/>
                  <a:gd name="T38" fmla="*/ 29 w 266"/>
                  <a:gd name="T39" fmla="*/ 288 h 288"/>
                  <a:gd name="T40" fmla="*/ 237 w 266"/>
                  <a:gd name="T41" fmla="*/ 288 h 288"/>
                  <a:gd name="T42" fmla="*/ 266 w 266"/>
                  <a:gd name="T43" fmla="*/ 259 h 288"/>
                  <a:gd name="T44" fmla="*/ 266 w 266"/>
                  <a:gd name="T45" fmla="*/ 53 h 288"/>
                  <a:gd name="T46" fmla="*/ 237 w 266"/>
                  <a:gd name="T47" fmla="*/ 24 h 288"/>
                  <a:gd name="T48" fmla="*/ 237 w 266"/>
                  <a:gd name="T49" fmla="*/ 257 h 288"/>
                  <a:gd name="T50" fmla="*/ 29 w 266"/>
                  <a:gd name="T51" fmla="*/ 257 h 288"/>
                  <a:gd name="T52" fmla="*/ 29 w 266"/>
                  <a:gd name="T53" fmla="*/ 55 h 288"/>
                  <a:gd name="T54" fmla="*/ 45 w 266"/>
                  <a:gd name="T55" fmla="*/ 55 h 288"/>
                  <a:gd name="T56" fmla="*/ 45 w 266"/>
                  <a:gd name="T57" fmla="*/ 65 h 288"/>
                  <a:gd name="T58" fmla="*/ 59 w 266"/>
                  <a:gd name="T59" fmla="*/ 79 h 288"/>
                  <a:gd name="T60" fmla="*/ 73 w 266"/>
                  <a:gd name="T61" fmla="*/ 65 h 288"/>
                  <a:gd name="T62" fmla="*/ 73 w 266"/>
                  <a:gd name="T63" fmla="*/ 55 h 288"/>
                  <a:gd name="T64" fmla="*/ 119 w 266"/>
                  <a:gd name="T65" fmla="*/ 55 h 288"/>
                  <a:gd name="T66" fmla="*/ 119 w 266"/>
                  <a:gd name="T67" fmla="*/ 65 h 288"/>
                  <a:gd name="T68" fmla="*/ 133 w 266"/>
                  <a:gd name="T69" fmla="*/ 79 h 288"/>
                  <a:gd name="T70" fmla="*/ 146 w 266"/>
                  <a:gd name="T71" fmla="*/ 65 h 288"/>
                  <a:gd name="T72" fmla="*/ 146 w 266"/>
                  <a:gd name="T73" fmla="*/ 55 h 288"/>
                  <a:gd name="T74" fmla="*/ 193 w 266"/>
                  <a:gd name="T75" fmla="*/ 55 h 288"/>
                  <a:gd name="T76" fmla="*/ 193 w 266"/>
                  <a:gd name="T77" fmla="*/ 65 h 288"/>
                  <a:gd name="T78" fmla="*/ 207 w 266"/>
                  <a:gd name="T79" fmla="*/ 79 h 288"/>
                  <a:gd name="T80" fmla="*/ 221 w 266"/>
                  <a:gd name="T81" fmla="*/ 65 h 288"/>
                  <a:gd name="T82" fmla="*/ 221 w 266"/>
                  <a:gd name="T83" fmla="*/ 55 h 288"/>
                  <a:gd name="T84" fmla="*/ 237 w 266"/>
                  <a:gd name="T85" fmla="*/ 55 h 288"/>
                  <a:gd name="T86" fmla="*/ 237 w 266"/>
                  <a:gd name="T87" fmla="*/ 257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6" h="288">
                    <a:moveTo>
                      <a:pt x="237" y="24"/>
                    </a:moveTo>
                    <a:cubicBezTo>
                      <a:pt x="221" y="24"/>
                      <a:pt x="221" y="24"/>
                      <a:pt x="221" y="24"/>
                    </a:cubicBezTo>
                    <a:cubicBezTo>
                      <a:pt x="221" y="14"/>
                      <a:pt x="221" y="14"/>
                      <a:pt x="221" y="14"/>
                    </a:cubicBezTo>
                    <a:cubicBezTo>
                      <a:pt x="221" y="6"/>
                      <a:pt x="214" y="0"/>
                      <a:pt x="207" y="0"/>
                    </a:cubicBezTo>
                    <a:cubicBezTo>
                      <a:pt x="199" y="0"/>
                      <a:pt x="193" y="6"/>
                      <a:pt x="193" y="14"/>
                    </a:cubicBezTo>
                    <a:cubicBezTo>
                      <a:pt x="193" y="24"/>
                      <a:pt x="193" y="24"/>
                      <a:pt x="193" y="24"/>
                    </a:cubicBezTo>
                    <a:cubicBezTo>
                      <a:pt x="146" y="24"/>
                      <a:pt x="146" y="24"/>
                      <a:pt x="146" y="24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46" y="6"/>
                      <a:pt x="140" y="0"/>
                      <a:pt x="133" y="0"/>
                    </a:cubicBezTo>
                    <a:cubicBezTo>
                      <a:pt x="125" y="0"/>
                      <a:pt x="119" y="6"/>
                      <a:pt x="119" y="14"/>
                    </a:cubicBezTo>
                    <a:cubicBezTo>
                      <a:pt x="119" y="24"/>
                      <a:pt x="119" y="24"/>
                      <a:pt x="119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6"/>
                      <a:pt x="66" y="0"/>
                      <a:pt x="59" y="0"/>
                    </a:cubicBezTo>
                    <a:cubicBezTo>
                      <a:pt x="51" y="0"/>
                      <a:pt x="45" y="6"/>
                      <a:pt x="45" y="14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13" y="24"/>
                      <a:pt x="0" y="37"/>
                      <a:pt x="0" y="53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0" y="275"/>
                      <a:pt x="13" y="288"/>
                      <a:pt x="29" y="288"/>
                    </a:cubicBezTo>
                    <a:cubicBezTo>
                      <a:pt x="237" y="288"/>
                      <a:pt x="237" y="288"/>
                      <a:pt x="237" y="288"/>
                    </a:cubicBezTo>
                    <a:cubicBezTo>
                      <a:pt x="253" y="288"/>
                      <a:pt x="266" y="275"/>
                      <a:pt x="266" y="259"/>
                    </a:cubicBezTo>
                    <a:cubicBezTo>
                      <a:pt x="266" y="53"/>
                      <a:pt x="266" y="53"/>
                      <a:pt x="266" y="53"/>
                    </a:cubicBezTo>
                    <a:cubicBezTo>
                      <a:pt x="266" y="37"/>
                      <a:pt x="253" y="24"/>
                      <a:pt x="237" y="24"/>
                    </a:cubicBezTo>
                    <a:close/>
                    <a:moveTo>
                      <a:pt x="237" y="257"/>
                    </a:moveTo>
                    <a:cubicBezTo>
                      <a:pt x="29" y="257"/>
                      <a:pt x="29" y="257"/>
                      <a:pt x="29" y="257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73"/>
                      <a:pt x="51" y="79"/>
                      <a:pt x="59" y="79"/>
                    </a:cubicBezTo>
                    <a:cubicBezTo>
                      <a:pt x="66" y="79"/>
                      <a:pt x="73" y="73"/>
                      <a:pt x="73" y="65"/>
                    </a:cubicBezTo>
                    <a:cubicBezTo>
                      <a:pt x="73" y="55"/>
                      <a:pt x="73" y="55"/>
                      <a:pt x="73" y="55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19" y="73"/>
                      <a:pt x="125" y="79"/>
                      <a:pt x="133" y="79"/>
                    </a:cubicBezTo>
                    <a:cubicBezTo>
                      <a:pt x="140" y="79"/>
                      <a:pt x="146" y="73"/>
                      <a:pt x="146" y="65"/>
                    </a:cubicBezTo>
                    <a:cubicBezTo>
                      <a:pt x="146" y="55"/>
                      <a:pt x="146" y="55"/>
                      <a:pt x="146" y="55"/>
                    </a:cubicBezTo>
                    <a:cubicBezTo>
                      <a:pt x="193" y="55"/>
                      <a:pt x="193" y="55"/>
                      <a:pt x="193" y="55"/>
                    </a:cubicBezTo>
                    <a:cubicBezTo>
                      <a:pt x="193" y="65"/>
                      <a:pt x="193" y="65"/>
                      <a:pt x="193" y="65"/>
                    </a:cubicBezTo>
                    <a:cubicBezTo>
                      <a:pt x="193" y="73"/>
                      <a:pt x="199" y="79"/>
                      <a:pt x="207" y="79"/>
                    </a:cubicBezTo>
                    <a:cubicBezTo>
                      <a:pt x="214" y="79"/>
                      <a:pt x="221" y="73"/>
                      <a:pt x="221" y="65"/>
                    </a:cubicBezTo>
                    <a:cubicBezTo>
                      <a:pt x="221" y="55"/>
                      <a:pt x="221" y="55"/>
                      <a:pt x="221" y="55"/>
                    </a:cubicBezTo>
                    <a:cubicBezTo>
                      <a:pt x="237" y="55"/>
                      <a:pt x="237" y="55"/>
                      <a:pt x="237" y="55"/>
                    </a:cubicBezTo>
                    <a:lnTo>
                      <a:pt x="237" y="2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56251" y="2689225"/>
                <a:ext cx="144463" cy="106362"/>
              </a:xfrm>
              <a:custGeom>
                <a:avLst/>
                <a:gdLst>
                  <a:gd name="T0" fmla="*/ 133 w 150"/>
                  <a:gd name="T1" fmla="*/ 3 h 111"/>
                  <a:gd name="T2" fmla="*/ 124 w 150"/>
                  <a:gd name="T3" fmla="*/ 3 h 111"/>
                  <a:gd name="T4" fmla="*/ 58 w 150"/>
                  <a:gd name="T5" fmla="*/ 69 h 111"/>
                  <a:gd name="T6" fmla="*/ 50 w 150"/>
                  <a:gd name="T7" fmla="*/ 69 h 111"/>
                  <a:gd name="T8" fmla="*/ 25 w 150"/>
                  <a:gd name="T9" fmla="*/ 45 h 111"/>
                  <a:gd name="T10" fmla="*/ 17 w 150"/>
                  <a:gd name="T11" fmla="*/ 45 h 111"/>
                  <a:gd name="T12" fmla="*/ 2 w 150"/>
                  <a:gd name="T13" fmla="*/ 60 h 111"/>
                  <a:gd name="T14" fmla="*/ 2 w 150"/>
                  <a:gd name="T15" fmla="*/ 68 h 111"/>
                  <a:gd name="T16" fmla="*/ 40 w 150"/>
                  <a:gd name="T17" fmla="*/ 106 h 111"/>
                  <a:gd name="T18" fmla="*/ 50 w 150"/>
                  <a:gd name="T19" fmla="*/ 111 h 111"/>
                  <a:gd name="T20" fmla="*/ 57 w 150"/>
                  <a:gd name="T21" fmla="*/ 111 h 111"/>
                  <a:gd name="T22" fmla="*/ 67 w 150"/>
                  <a:gd name="T23" fmla="*/ 106 h 111"/>
                  <a:gd name="T24" fmla="*/ 148 w 150"/>
                  <a:gd name="T25" fmla="*/ 26 h 111"/>
                  <a:gd name="T26" fmla="*/ 148 w 150"/>
                  <a:gd name="T27" fmla="*/ 17 h 111"/>
                  <a:gd name="T28" fmla="*/ 133 w 150"/>
                  <a:gd name="T29" fmla="*/ 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0" h="111">
                    <a:moveTo>
                      <a:pt x="133" y="3"/>
                    </a:moveTo>
                    <a:cubicBezTo>
                      <a:pt x="131" y="0"/>
                      <a:pt x="127" y="0"/>
                      <a:pt x="124" y="3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71"/>
                      <a:pt x="52" y="71"/>
                      <a:pt x="50" y="69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3" y="43"/>
                      <a:pt x="19" y="43"/>
                      <a:pt x="17" y="45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0" y="62"/>
                      <a:pt x="0" y="66"/>
                      <a:pt x="2" y="68"/>
                    </a:cubicBezTo>
                    <a:cubicBezTo>
                      <a:pt x="40" y="106"/>
                      <a:pt x="40" y="106"/>
                      <a:pt x="40" y="106"/>
                    </a:cubicBezTo>
                    <a:cubicBezTo>
                      <a:pt x="42" y="109"/>
                      <a:pt x="47" y="111"/>
                      <a:pt x="50" y="111"/>
                    </a:cubicBezTo>
                    <a:cubicBezTo>
                      <a:pt x="57" y="111"/>
                      <a:pt x="57" y="111"/>
                      <a:pt x="57" y="111"/>
                    </a:cubicBezTo>
                    <a:cubicBezTo>
                      <a:pt x="60" y="111"/>
                      <a:pt x="65" y="109"/>
                      <a:pt x="67" y="106"/>
                    </a:cubicBezTo>
                    <a:cubicBezTo>
                      <a:pt x="148" y="26"/>
                      <a:pt x="148" y="26"/>
                      <a:pt x="148" y="26"/>
                    </a:cubicBezTo>
                    <a:cubicBezTo>
                      <a:pt x="150" y="23"/>
                      <a:pt x="150" y="20"/>
                      <a:pt x="148" y="17"/>
                    </a:cubicBezTo>
                    <a:lnTo>
                      <a:pt x="13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0" name="出自【趣你的PPT】(微信:qunideppt)：最优质的PPT资源库"/>
          <p:cNvSpPr/>
          <p:nvPr/>
        </p:nvSpPr>
        <p:spPr>
          <a:xfrm>
            <a:off x="6704180" y="2650424"/>
            <a:ext cx="40253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Within-alphabets classification:</a:t>
            </a:r>
          </a:p>
          <a:p>
            <a:pPr lvl="0" algn="just"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 different alphabets from evaluation set</a:t>
            </a:r>
          </a:p>
          <a:p>
            <a:pPr lvl="0" algn="just">
              <a:defRPr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Group 50出自【趣你的PPT】(微信:qunideppt)：最优质的PPT资源库"/>
          <p:cNvGrpSpPr/>
          <p:nvPr/>
        </p:nvGrpSpPr>
        <p:grpSpPr>
          <a:xfrm>
            <a:off x="5548559" y="5019157"/>
            <a:ext cx="715635" cy="715635"/>
            <a:chOff x="6845594" y="5441583"/>
            <a:chExt cx="715635" cy="715635"/>
          </a:xfrm>
        </p:grpSpPr>
        <p:sp>
          <p:nvSpPr>
            <p:cNvPr id="52" name="出自【趣你的PPT】(微信:qunideppt)：最优质的PPT资源库"/>
            <p:cNvSpPr/>
            <p:nvPr/>
          </p:nvSpPr>
          <p:spPr>
            <a:xfrm>
              <a:off x="6845594" y="5441583"/>
              <a:ext cx="715635" cy="715635"/>
            </a:xfrm>
            <a:prstGeom prst="ellipse">
              <a:avLst/>
            </a:prstGeom>
            <a:noFill/>
            <a:ln>
              <a:solidFill>
                <a:srgbClr val="00AF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7076730" y="5632737"/>
              <a:ext cx="279878" cy="342949"/>
              <a:chOff x="4413251" y="2584450"/>
              <a:chExt cx="225425" cy="276225"/>
            </a:xfrm>
            <a:solidFill>
              <a:srgbClr val="00AFF0"/>
            </a:solidFill>
          </p:grpSpPr>
          <p:sp>
            <p:nvSpPr>
              <p:cNvPr id="5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462463" y="2671763"/>
                <a:ext cx="33338" cy="33337"/>
              </a:xfrm>
              <a:custGeom>
                <a:avLst/>
                <a:gdLst>
                  <a:gd name="T0" fmla="*/ 0 w 21"/>
                  <a:gd name="T1" fmla="*/ 21 h 21"/>
                  <a:gd name="T2" fmla="*/ 21 w 21"/>
                  <a:gd name="T3" fmla="*/ 21 h 21"/>
                  <a:gd name="T4" fmla="*/ 21 w 21"/>
                  <a:gd name="T5" fmla="*/ 0 h 21"/>
                  <a:gd name="T6" fmla="*/ 0 w 21"/>
                  <a:gd name="T7" fmla="*/ 0 h 21"/>
                  <a:gd name="T8" fmla="*/ 0 w 21"/>
                  <a:gd name="T9" fmla="*/ 21 h 21"/>
                  <a:gd name="T10" fmla="*/ 5 w 21"/>
                  <a:gd name="T11" fmla="*/ 5 h 21"/>
                  <a:gd name="T12" fmla="*/ 17 w 21"/>
                  <a:gd name="T13" fmla="*/ 5 h 21"/>
                  <a:gd name="T14" fmla="*/ 17 w 21"/>
                  <a:gd name="T15" fmla="*/ 17 h 21"/>
                  <a:gd name="T16" fmla="*/ 5 w 21"/>
                  <a:gd name="T17" fmla="*/ 17 h 21"/>
                  <a:gd name="T18" fmla="*/ 5 w 21"/>
                  <a:gd name="T19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0" y="21"/>
                    </a:moveTo>
                    <a:lnTo>
                      <a:pt x="21" y="21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21"/>
                    </a:lnTo>
                    <a:close/>
                    <a:moveTo>
                      <a:pt x="5" y="5"/>
                    </a:moveTo>
                    <a:lnTo>
                      <a:pt x="17" y="5"/>
                    </a:lnTo>
                    <a:lnTo>
                      <a:pt x="17" y="17"/>
                    </a:lnTo>
                    <a:lnTo>
                      <a:pt x="5" y="17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462463" y="2722563"/>
                <a:ext cx="33338" cy="33337"/>
              </a:xfrm>
              <a:custGeom>
                <a:avLst/>
                <a:gdLst>
                  <a:gd name="T0" fmla="*/ 0 w 21"/>
                  <a:gd name="T1" fmla="*/ 21 h 21"/>
                  <a:gd name="T2" fmla="*/ 21 w 21"/>
                  <a:gd name="T3" fmla="*/ 21 h 21"/>
                  <a:gd name="T4" fmla="*/ 21 w 21"/>
                  <a:gd name="T5" fmla="*/ 0 h 21"/>
                  <a:gd name="T6" fmla="*/ 0 w 21"/>
                  <a:gd name="T7" fmla="*/ 0 h 21"/>
                  <a:gd name="T8" fmla="*/ 0 w 21"/>
                  <a:gd name="T9" fmla="*/ 21 h 21"/>
                  <a:gd name="T10" fmla="*/ 5 w 21"/>
                  <a:gd name="T11" fmla="*/ 5 h 21"/>
                  <a:gd name="T12" fmla="*/ 17 w 21"/>
                  <a:gd name="T13" fmla="*/ 5 h 21"/>
                  <a:gd name="T14" fmla="*/ 17 w 21"/>
                  <a:gd name="T15" fmla="*/ 17 h 21"/>
                  <a:gd name="T16" fmla="*/ 5 w 21"/>
                  <a:gd name="T17" fmla="*/ 17 h 21"/>
                  <a:gd name="T18" fmla="*/ 5 w 21"/>
                  <a:gd name="T19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0" y="21"/>
                    </a:moveTo>
                    <a:lnTo>
                      <a:pt x="21" y="21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21"/>
                    </a:lnTo>
                    <a:close/>
                    <a:moveTo>
                      <a:pt x="5" y="5"/>
                    </a:moveTo>
                    <a:lnTo>
                      <a:pt x="17" y="5"/>
                    </a:lnTo>
                    <a:lnTo>
                      <a:pt x="17" y="17"/>
                    </a:lnTo>
                    <a:lnTo>
                      <a:pt x="5" y="17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513263" y="2679700"/>
                <a:ext cx="7620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513263" y="2730500"/>
                <a:ext cx="7620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462463" y="2773363"/>
                <a:ext cx="33338" cy="33337"/>
              </a:xfrm>
              <a:custGeom>
                <a:avLst/>
                <a:gdLst>
                  <a:gd name="T0" fmla="*/ 0 w 21"/>
                  <a:gd name="T1" fmla="*/ 21 h 21"/>
                  <a:gd name="T2" fmla="*/ 21 w 21"/>
                  <a:gd name="T3" fmla="*/ 21 h 21"/>
                  <a:gd name="T4" fmla="*/ 21 w 21"/>
                  <a:gd name="T5" fmla="*/ 0 h 21"/>
                  <a:gd name="T6" fmla="*/ 0 w 21"/>
                  <a:gd name="T7" fmla="*/ 0 h 21"/>
                  <a:gd name="T8" fmla="*/ 0 w 21"/>
                  <a:gd name="T9" fmla="*/ 21 h 21"/>
                  <a:gd name="T10" fmla="*/ 5 w 21"/>
                  <a:gd name="T11" fmla="*/ 5 h 21"/>
                  <a:gd name="T12" fmla="*/ 17 w 21"/>
                  <a:gd name="T13" fmla="*/ 5 h 21"/>
                  <a:gd name="T14" fmla="*/ 17 w 21"/>
                  <a:gd name="T15" fmla="*/ 17 h 21"/>
                  <a:gd name="T16" fmla="*/ 5 w 21"/>
                  <a:gd name="T17" fmla="*/ 17 h 21"/>
                  <a:gd name="T18" fmla="*/ 5 w 21"/>
                  <a:gd name="T19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0" y="21"/>
                    </a:moveTo>
                    <a:lnTo>
                      <a:pt x="21" y="21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21"/>
                    </a:lnTo>
                    <a:close/>
                    <a:moveTo>
                      <a:pt x="5" y="5"/>
                    </a:moveTo>
                    <a:lnTo>
                      <a:pt x="17" y="5"/>
                    </a:lnTo>
                    <a:lnTo>
                      <a:pt x="17" y="17"/>
                    </a:lnTo>
                    <a:lnTo>
                      <a:pt x="5" y="17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513263" y="2781300"/>
                <a:ext cx="7620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413251" y="2584450"/>
                <a:ext cx="225425" cy="276225"/>
              </a:xfrm>
              <a:custGeom>
                <a:avLst/>
                <a:gdLst>
                  <a:gd name="T0" fmla="*/ 211 w 236"/>
                  <a:gd name="T1" fmla="*/ 22 h 288"/>
                  <a:gd name="T2" fmla="*/ 196 w 236"/>
                  <a:gd name="T3" fmla="*/ 22 h 288"/>
                  <a:gd name="T4" fmla="*/ 196 w 236"/>
                  <a:gd name="T5" fmla="*/ 12 h 288"/>
                  <a:gd name="T6" fmla="*/ 184 w 236"/>
                  <a:gd name="T7" fmla="*/ 0 h 288"/>
                  <a:gd name="T8" fmla="*/ 172 w 236"/>
                  <a:gd name="T9" fmla="*/ 12 h 288"/>
                  <a:gd name="T10" fmla="*/ 172 w 236"/>
                  <a:gd name="T11" fmla="*/ 22 h 288"/>
                  <a:gd name="T12" fmla="*/ 130 w 236"/>
                  <a:gd name="T13" fmla="*/ 22 h 288"/>
                  <a:gd name="T14" fmla="*/ 130 w 236"/>
                  <a:gd name="T15" fmla="*/ 12 h 288"/>
                  <a:gd name="T16" fmla="*/ 118 w 236"/>
                  <a:gd name="T17" fmla="*/ 0 h 288"/>
                  <a:gd name="T18" fmla="*/ 106 w 236"/>
                  <a:gd name="T19" fmla="*/ 12 h 288"/>
                  <a:gd name="T20" fmla="*/ 106 w 236"/>
                  <a:gd name="T21" fmla="*/ 22 h 288"/>
                  <a:gd name="T22" fmla="*/ 65 w 236"/>
                  <a:gd name="T23" fmla="*/ 22 h 288"/>
                  <a:gd name="T24" fmla="*/ 65 w 236"/>
                  <a:gd name="T25" fmla="*/ 12 h 288"/>
                  <a:gd name="T26" fmla="*/ 52 w 236"/>
                  <a:gd name="T27" fmla="*/ 0 h 288"/>
                  <a:gd name="T28" fmla="*/ 40 w 236"/>
                  <a:gd name="T29" fmla="*/ 12 h 288"/>
                  <a:gd name="T30" fmla="*/ 40 w 236"/>
                  <a:gd name="T31" fmla="*/ 22 h 288"/>
                  <a:gd name="T32" fmla="*/ 26 w 236"/>
                  <a:gd name="T33" fmla="*/ 22 h 288"/>
                  <a:gd name="T34" fmla="*/ 0 w 236"/>
                  <a:gd name="T35" fmla="*/ 47 h 288"/>
                  <a:gd name="T36" fmla="*/ 0 w 236"/>
                  <a:gd name="T37" fmla="*/ 262 h 288"/>
                  <a:gd name="T38" fmla="*/ 26 w 236"/>
                  <a:gd name="T39" fmla="*/ 288 h 288"/>
                  <a:gd name="T40" fmla="*/ 211 w 236"/>
                  <a:gd name="T41" fmla="*/ 288 h 288"/>
                  <a:gd name="T42" fmla="*/ 236 w 236"/>
                  <a:gd name="T43" fmla="*/ 262 h 288"/>
                  <a:gd name="T44" fmla="*/ 236 w 236"/>
                  <a:gd name="T45" fmla="*/ 47 h 288"/>
                  <a:gd name="T46" fmla="*/ 211 w 236"/>
                  <a:gd name="T47" fmla="*/ 22 h 288"/>
                  <a:gd name="T48" fmla="*/ 211 w 236"/>
                  <a:gd name="T49" fmla="*/ 260 h 288"/>
                  <a:gd name="T50" fmla="*/ 26 w 236"/>
                  <a:gd name="T51" fmla="*/ 260 h 288"/>
                  <a:gd name="T52" fmla="*/ 26 w 236"/>
                  <a:gd name="T53" fmla="*/ 49 h 288"/>
                  <a:gd name="T54" fmla="*/ 40 w 236"/>
                  <a:gd name="T55" fmla="*/ 49 h 288"/>
                  <a:gd name="T56" fmla="*/ 40 w 236"/>
                  <a:gd name="T57" fmla="*/ 58 h 288"/>
                  <a:gd name="T58" fmla="*/ 52 w 236"/>
                  <a:gd name="T59" fmla="*/ 70 h 288"/>
                  <a:gd name="T60" fmla="*/ 65 w 236"/>
                  <a:gd name="T61" fmla="*/ 58 h 288"/>
                  <a:gd name="T62" fmla="*/ 65 w 236"/>
                  <a:gd name="T63" fmla="*/ 49 h 288"/>
                  <a:gd name="T64" fmla="*/ 106 w 236"/>
                  <a:gd name="T65" fmla="*/ 49 h 288"/>
                  <a:gd name="T66" fmla="*/ 106 w 236"/>
                  <a:gd name="T67" fmla="*/ 58 h 288"/>
                  <a:gd name="T68" fmla="*/ 118 w 236"/>
                  <a:gd name="T69" fmla="*/ 70 h 288"/>
                  <a:gd name="T70" fmla="*/ 130 w 236"/>
                  <a:gd name="T71" fmla="*/ 58 h 288"/>
                  <a:gd name="T72" fmla="*/ 130 w 236"/>
                  <a:gd name="T73" fmla="*/ 49 h 288"/>
                  <a:gd name="T74" fmla="*/ 172 w 236"/>
                  <a:gd name="T75" fmla="*/ 49 h 288"/>
                  <a:gd name="T76" fmla="*/ 172 w 236"/>
                  <a:gd name="T77" fmla="*/ 58 h 288"/>
                  <a:gd name="T78" fmla="*/ 184 w 236"/>
                  <a:gd name="T79" fmla="*/ 70 h 288"/>
                  <a:gd name="T80" fmla="*/ 196 w 236"/>
                  <a:gd name="T81" fmla="*/ 58 h 288"/>
                  <a:gd name="T82" fmla="*/ 196 w 236"/>
                  <a:gd name="T83" fmla="*/ 49 h 288"/>
                  <a:gd name="T84" fmla="*/ 211 w 236"/>
                  <a:gd name="T85" fmla="*/ 49 h 288"/>
                  <a:gd name="T86" fmla="*/ 211 w 236"/>
                  <a:gd name="T87" fmla="*/ 26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6" h="288">
                    <a:moveTo>
                      <a:pt x="211" y="22"/>
                    </a:moveTo>
                    <a:cubicBezTo>
                      <a:pt x="196" y="22"/>
                      <a:pt x="196" y="22"/>
                      <a:pt x="196" y="22"/>
                    </a:cubicBezTo>
                    <a:cubicBezTo>
                      <a:pt x="196" y="12"/>
                      <a:pt x="196" y="12"/>
                      <a:pt x="196" y="12"/>
                    </a:cubicBezTo>
                    <a:cubicBezTo>
                      <a:pt x="196" y="6"/>
                      <a:pt x="191" y="0"/>
                      <a:pt x="184" y="0"/>
                    </a:cubicBezTo>
                    <a:cubicBezTo>
                      <a:pt x="177" y="0"/>
                      <a:pt x="172" y="6"/>
                      <a:pt x="172" y="12"/>
                    </a:cubicBezTo>
                    <a:cubicBezTo>
                      <a:pt x="172" y="22"/>
                      <a:pt x="172" y="22"/>
                      <a:pt x="172" y="22"/>
                    </a:cubicBezTo>
                    <a:cubicBezTo>
                      <a:pt x="130" y="22"/>
                      <a:pt x="130" y="22"/>
                      <a:pt x="130" y="22"/>
                    </a:cubicBezTo>
                    <a:cubicBezTo>
                      <a:pt x="130" y="12"/>
                      <a:pt x="130" y="12"/>
                      <a:pt x="130" y="12"/>
                    </a:cubicBezTo>
                    <a:cubicBezTo>
                      <a:pt x="130" y="6"/>
                      <a:pt x="125" y="0"/>
                      <a:pt x="118" y="0"/>
                    </a:cubicBezTo>
                    <a:cubicBezTo>
                      <a:pt x="111" y="0"/>
                      <a:pt x="106" y="6"/>
                      <a:pt x="106" y="12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5" y="6"/>
                      <a:pt x="59" y="0"/>
                      <a:pt x="52" y="0"/>
                    </a:cubicBezTo>
                    <a:cubicBezTo>
                      <a:pt x="46" y="0"/>
                      <a:pt x="40" y="6"/>
                      <a:pt x="40" y="1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12" y="22"/>
                      <a:pt x="0" y="33"/>
                      <a:pt x="0" y="47"/>
                    </a:cubicBezTo>
                    <a:cubicBezTo>
                      <a:pt x="0" y="262"/>
                      <a:pt x="0" y="262"/>
                      <a:pt x="0" y="262"/>
                    </a:cubicBezTo>
                    <a:cubicBezTo>
                      <a:pt x="0" y="277"/>
                      <a:pt x="12" y="288"/>
                      <a:pt x="26" y="288"/>
                    </a:cubicBezTo>
                    <a:cubicBezTo>
                      <a:pt x="211" y="288"/>
                      <a:pt x="211" y="288"/>
                      <a:pt x="211" y="288"/>
                    </a:cubicBezTo>
                    <a:cubicBezTo>
                      <a:pt x="225" y="288"/>
                      <a:pt x="236" y="277"/>
                      <a:pt x="236" y="262"/>
                    </a:cubicBezTo>
                    <a:cubicBezTo>
                      <a:pt x="236" y="47"/>
                      <a:pt x="236" y="47"/>
                      <a:pt x="236" y="47"/>
                    </a:cubicBezTo>
                    <a:cubicBezTo>
                      <a:pt x="236" y="33"/>
                      <a:pt x="225" y="22"/>
                      <a:pt x="211" y="22"/>
                    </a:cubicBezTo>
                    <a:close/>
                    <a:moveTo>
                      <a:pt x="211" y="260"/>
                    </a:moveTo>
                    <a:cubicBezTo>
                      <a:pt x="26" y="260"/>
                      <a:pt x="26" y="260"/>
                      <a:pt x="26" y="260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65"/>
                      <a:pt x="46" y="70"/>
                      <a:pt x="52" y="70"/>
                    </a:cubicBezTo>
                    <a:cubicBezTo>
                      <a:pt x="59" y="70"/>
                      <a:pt x="65" y="65"/>
                      <a:pt x="65" y="58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106" y="49"/>
                      <a:pt x="106" y="49"/>
                      <a:pt x="106" y="49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106" y="65"/>
                      <a:pt x="111" y="70"/>
                      <a:pt x="118" y="70"/>
                    </a:cubicBezTo>
                    <a:cubicBezTo>
                      <a:pt x="125" y="70"/>
                      <a:pt x="130" y="65"/>
                      <a:pt x="130" y="58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58"/>
                      <a:pt x="172" y="58"/>
                      <a:pt x="172" y="58"/>
                    </a:cubicBezTo>
                    <a:cubicBezTo>
                      <a:pt x="172" y="65"/>
                      <a:pt x="177" y="70"/>
                      <a:pt x="184" y="70"/>
                    </a:cubicBezTo>
                    <a:cubicBezTo>
                      <a:pt x="191" y="70"/>
                      <a:pt x="196" y="65"/>
                      <a:pt x="196" y="58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211" y="49"/>
                      <a:pt x="211" y="49"/>
                      <a:pt x="211" y="49"/>
                    </a:cubicBezTo>
                    <a:lnTo>
                      <a:pt x="211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1" name="出自【趣你的PPT】(微信:qunideppt)：最优质的PPT资源库"/>
          <p:cNvSpPr/>
          <p:nvPr/>
        </p:nvSpPr>
        <p:spPr>
          <a:xfrm>
            <a:off x="6704180" y="4925427"/>
            <a:ext cx="61560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Training: 20 different characters</a:t>
            </a:r>
          </a:p>
          <a:p>
            <a:pPr lvl="0" algn="just"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Testing: a new character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3" y="531348"/>
            <a:ext cx="3845476" cy="443798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6" name="灯片编号占位符 7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27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50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0" y="237595"/>
            <a:ext cx="65345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 Results(error rate)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出自【趣你的PPT】(微信:qunideppt)：最优质的PPT资源库"/>
          <p:cNvSpPr txBox="1">
            <a:spLocks/>
          </p:cNvSpPr>
          <p:nvPr/>
        </p:nvSpPr>
        <p:spPr>
          <a:xfrm>
            <a:off x="3292556" y="1466839"/>
            <a:ext cx="3087149" cy="58893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4.5%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732769" y="4058552"/>
            <a:ext cx="2132065" cy="1549013"/>
            <a:chOff x="732769" y="4058552"/>
            <a:chExt cx="2132065" cy="1549013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732769" y="4754739"/>
              <a:ext cx="2132065" cy="852826"/>
            </a:xfrm>
            <a:custGeom>
              <a:avLst/>
              <a:gdLst>
                <a:gd name="connsiteX0" fmla="*/ 0 w 2132065"/>
                <a:gd name="connsiteY0" fmla="*/ 0 h 852826"/>
                <a:gd name="connsiteX1" fmla="*/ 1705652 w 2132065"/>
                <a:gd name="connsiteY1" fmla="*/ 0 h 852826"/>
                <a:gd name="connsiteX2" fmla="*/ 2132065 w 2132065"/>
                <a:gd name="connsiteY2" fmla="*/ 426413 h 852826"/>
                <a:gd name="connsiteX3" fmla="*/ 1705652 w 2132065"/>
                <a:gd name="connsiteY3" fmla="*/ 852826 h 852826"/>
                <a:gd name="connsiteX4" fmla="*/ 0 w 2132065"/>
                <a:gd name="connsiteY4" fmla="*/ 852826 h 852826"/>
                <a:gd name="connsiteX5" fmla="*/ 426413 w 2132065"/>
                <a:gd name="connsiteY5" fmla="*/ 426413 h 852826"/>
                <a:gd name="connsiteX6" fmla="*/ 0 w 2132065"/>
                <a:gd name="connsiteY6" fmla="*/ 0 h 85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C2E2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6573" tIns="5080" rIns="426413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78811" y="4058552"/>
              <a:ext cx="352075" cy="353186"/>
            </a:xfrm>
            <a:custGeom>
              <a:avLst/>
              <a:gdLst>
                <a:gd name="T0" fmla="*/ 390 w 403"/>
                <a:gd name="T1" fmla="*/ 150 h 404"/>
                <a:gd name="T2" fmla="*/ 241 w 403"/>
                <a:gd name="T3" fmla="*/ 110 h 404"/>
                <a:gd name="T4" fmla="*/ 215 w 403"/>
                <a:gd name="T5" fmla="*/ 13 h 404"/>
                <a:gd name="T6" fmla="*/ 195 w 403"/>
                <a:gd name="T7" fmla="*/ 2 h 404"/>
                <a:gd name="T8" fmla="*/ 14 w 403"/>
                <a:gd name="T9" fmla="*/ 51 h 404"/>
                <a:gd name="T10" fmla="*/ 2 w 403"/>
                <a:gd name="T11" fmla="*/ 70 h 404"/>
                <a:gd name="T12" fmla="*/ 67 w 403"/>
                <a:gd name="T13" fmla="*/ 311 h 404"/>
                <a:gd name="T14" fmla="*/ 86 w 403"/>
                <a:gd name="T15" fmla="*/ 322 h 404"/>
                <a:gd name="T16" fmla="*/ 159 w 403"/>
                <a:gd name="T17" fmla="*/ 302 h 404"/>
                <a:gd name="T18" fmla="*/ 149 w 403"/>
                <a:gd name="T19" fmla="*/ 339 h 404"/>
                <a:gd name="T20" fmla="*/ 160 w 403"/>
                <a:gd name="T21" fmla="*/ 358 h 404"/>
                <a:gd name="T22" fmla="*/ 322 w 403"/>
                <a:gd name="T23" fmla="*/ 401 h 404"/>
                <a:gd name="T24" fmla="*/ 342 w 403"/>
                <a:gd name="T25" fmla="*/ 391 h 404"/>
                <a:gd name="T26" fmla="*/ 401 w 403"/>
                <a:gd name="T27" fmla="*/ 169 h 404"/>
                <a:gd name="T28" fmla="*/ 390 w 403"/>
                <a:gd name="T29" fmla="*/ 150 h 404"/>
                <a:gd name="T30" fmla="*/ 34 w 403"/>
                <a:gd name="T31" fmla="*/ 75 h 404"/>
                <a:gd name="T32" fmla="*/ 191 w 403"/>
                <a:gd name="T33" fmla="*/ 33 h 404"/>
                <a:gd name="T34" fmla="*/ 249 w 403"/>
                <a:gd name="T35" fmla="*/ 249 h 404"/>
                <a:gd name="T36" fmla="*/ 92 w 403"/>
                <a:gd name="T37" fmla="*/ 291 h 404"/>
                <a:gd name="T38" fmla="*/ 34 w 403"/>
                <a:gd name="T39" fmla="*/ 75 h 404"/>
                <a:gd name="T40" fmla="*/ 315 w 403"/>
                <a:gd name="T41" fmla="*/ 371 h 404"/>
                <a:gd name="T42" fmla="*/ 179 w 403"/>
                <a:gd name="T43" fmla="*/ 334 h 404"/>
                <a:gd name="T44" fmla="*/ 190 w 403"/>
                <a:gd name="T45" fmla="*/ 294 h 404"/>
                <a:gd name="T46" fmla="*/ 268 w 403"/>
                <a:gd name="T47" fmla="*/ 273 h 404"/>
                <a:gd name="T48" fmla="*/ 279 w 403"/>
                <a:gd name="T49" fmla="*/ 254 h 404"/>
                <a:gd name="T50" fmla="*/ 249 w 403"/>
                <a:gd name="T51" fmla="*/ 142 h 404"/>
                <a:gd name="T52" fmla="*/ 368 w 403"/>
                <a:gd name="T53" fmla="*/ 174 h 404"/>
                <a:gd name="T54" fmla="*/ 315 w 403"/>
                <a:gd name="T55" fmla="*/ 37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3" h="404">
                  <a:moveTo>
                    <a:pt x="390" y="150"/>
                  </a:moveTo>
                  <a:cubicBezTo>
                    <a:pt x="241" y="110"/>
                    <a:pt x="241" y="110"/>
                    <a:pt x="241" y="110"/>
                  </a:cubicBezTo>
                  <a:cubicBezTo>
                    <a:pt x="215" y="13"/>
                    <a:pt x="215" y="13"/>
                    <a:pt x="215" y="13"/>
                  </a:cubicBezTo>
                  <a:cubicBezTo>
                    <a:pt x="213" y="5"/>
                    <a:pt x="204" y="0"/>
                    <a:pt x="195" y="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5" y="53"/>
                    <a:pt x="0" y="62"/>
                    <a:pt x="2" y="70"/>
                  </a:cubicBezTo>
                  <a:cubicBezTo>
                    <a:pt x="67" y="311"/>
                    <a:pt x="67" y="311"/>
                    <a:pt x="67" y="311"/>
                  </a:cubicBezTo>
                  <a:cubicBezTo>
                    <a:pt x="69" y="319"/>
                    <a:pt x="78" y="324"/>
                    <a:pt x="86" y="322"/>
                  </a:cubicBezTo>
                  <a:cubicBezTo>
                    <a:pt x="159" y="302"/>
                    <a:pt x="159" y="302"/>
                    <a:pt x="159" y="302"/>
                  </a:cubicBezTo>
                  <a:cubicBezTo>
                    <a:pt x="149" y="339"/>
                    <a:pt x="149" y="339"/>
                    <a:pt x="149" y="339"/>
                  </a:cubicBezTo>
                  <a:cubicBezTo>
                    <a:pt x="147" y="347"/>
                    <a:pt x="152" y="356"/>
                    <a:pt x="160" y="358"/>
                  </a:cubicBezTo>
                  <a:cubicBezTo>
                    <a:pt x="322" y="401"/>
                    <a:pt x="322" y="401"/>
                    <a:pt x="322" y="401"/>
                  </a:cubicBezTo>
                  <a:cubicBezTo>
                    <a:pt x="331" y="404"/>
                    <a:pt x="340" y="399"/>
                    <a:pt x="342" y="391"/>
                  </a:cubicBezTo>
                  <a:cubicBezTo>
                    <a:pt x="401" y="169"/>
                    <a:pt x="401" y="169"/>
                    <a:pt x="401" y="169"/>
                  </a:cubicBezTo>
                  <a:cubicBezTo>
                    <a:pt x="403" y="161"/>
                    <a:pt x="398" y="152"/>
                    <a:pt x="390" y="150"/>
                  </a:cubicBezTo>
                  <a:close/>
                  <a:moveTo>
                    <a:pt x="34" y="75"/>
                  </a:moveTo>
                  <a:cubicBezTo>
                    <a:pt x="191" y="33"/>
                    <a:pt x="191" y="33"/>
                    <a:pt x="191" y="33"/>
                  </a:cubicBezTo>
                  <a:cubicBezTo>
                    <a:pt x="249" y="249"/>
                    <a:pt x="249" y="249"/>
                    <a:pt x="249" y="249"/>
                  </a:cubicBezTo>
                  <a:cubicBezTo>
                    <a:pt x="92" y="291"/>
                    <a:pt x="92" y="291"/>
                    <a:pt x="92" y="291"/>
                  </a:cubicBezTo>
                  <a:lnTo>
                    <a:pt x="34" y="75"/>
                  </a:lnTo>
                  <a:close/>
                  <a:moveTo>
                    <a:pt x="315" y="371"/>
                  </a:moveTo>
                  <a:cubicBezTo>
                    <a:pt x="179" y="334"/>
                    <a:pt x="179" y="334"/>
                    <a:pt x="179" y="334"/>
                  </a:cubicBezTo>
                  <a:cubicBezTo>
                    <a:pt x="190" y="294"/>
                    <a:pt x="190" y="294"/>
                    <a:pt x="190" y="294"/>
                  </a:cubicBezTo>
                  <a:cubicBezTo>
                    <a:pt x="268" y="273"/>
                    <a:pt x="268" y="273"/>
                    <a:pt x="268" y="273"/>
                  </a:cubicBezTo>
                  <a:cubicBezTo>
                    <a:pt x="276" y="271"/>
                    <a:pt x="282" y="262"/>
                    <a:pt x="279" y="254"/>
                  </a:cubicBezTo>
                  <a:cubicBezTo>
                    <a:pt x="249" y="142"/>
                    <a:pt x="249" y="142"/>
                    <a:pt x="249" y="142"/>
                  </a:cubicBezTo>
                  <a:cubicBezTo>
                    <a:pt x="368" y="174"/>
                    <a:pt x="368" y="174"/>
                    <a:pt x="368" y="174"/>
                  </a:cubicBezTo>
                  <a:lnTo>
                    <a:pt x="315" y="37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76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1188874" y="4888764"/>
              <a:ext cx="13177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Deep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701502" y="1466839"/>
            <a:ext cx="2132065" cy="852826"/>
            <a:chOff x="701502" y="1466839"/>
            <a:chExt cx="2132065" cy="852826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701502" y="1466839"/>
              <a:ext cx="2132065" cy="852826"/>
            </a:xfrm>
            <a:custGeom>
              <a:avLst/>
              <a:gdLst>
                <a:gd name="connsiteX0" fmla="*/ 0 w 2132065"/>
                <a:gd name="connsiteY0" fmla="*/ 0 h 852826"/>
                <a:gd name="connsiteX1" fmla="*/ 1705652 w 2132065"/>
                <a:gd name="connsiteY1" fmla="*/ 0 h 852826"/>
                <a:gd name="connsiteX2" fmla="*/ 2132065 w 2132065"/>
                <a:gd name="connsiteY2" fmla="*/ 426413 h 852826"/>
                <a:gd name="connsiteX3" fmla="*/ 1705652 w 2132065"/>
                <a:gd name="connsiteY3" fmla="*/ 852826 h 852826"/>
                <a:gd name="connsiteX4" fmla="*/ 0 w 2132065"/>
                <a:gd name="connsiteY4" fmla="*/ 852826 h 852826"/>
                <a:gd name="connsiteX5" fmla="*/ 426413 w 2132065"/>
                <a:gd name="connsiteY5" fmla="*/ 426413 h 852826"/>
                <a:gd name="connsiteX6" fmla="*/ 0 w 2132065"/>
                <a:gd name="connsiteY6" fmla="*/ 0 h 85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C2E2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6573" tIns="5080" rIns="426413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1089312" y="1559703"/>
              <a:ext cx="15757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People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701502" y="3008393"/>
            <a:ext cx="2132065" cy="852826"/>
            <a:chOff x="701502" y="3008393"/>
            <a:chExt cx="2132065" cy="852826"/>
          </a:xfrm>
        </p:grpSpPr>
        <p:sp>
          <p:nvSpPr>
            <p:cNvPr id="21" name="出自【趣你的PPT】(微信:qunideppt)：最优质的PPT资源库"/>
            <p:cNvSpPr/>
            <p:nvPr/>
          </p:nvSpPr>
          <p:spPr>
            <a:xfrm>
              <a:off x="701502" y="3008393"/>
              <a:ext cx="2132065" cy="852826"/>
            </a:xfrm>
            <a:custGeom>
              <a:avLst/>
              <a:gdLst>
                <a:gd name="connsiteX0" fmla="*/ 0 w 2132065"/>
                <a:gd name="connsiteY0" fmla="*/ 0 h 852826"/>
                <a:gd name="connsiteX1" fmla="*/ 1705652 w 2132065"/>
                <a:gd name="connsiteY1" fmla="*/ 0 h 852826"/>
                <a:gd name="connsiteX2" fmla="*/ 2132065 w 2132065"/>
                <a:gd name="connsiteY2" fmla="*/ 426413 h 852826"/>
                <a:gd name="connsiteX3" fmla="*/ 1705652 w 2132065"/>
                <a:gd name="connsiteY3" fmla="*/ 852826 h 852826"/>
                <a:gd name="connsiteX4" fmla="*/ 0 w 2132065"/>
                <a:gd name="connsiteY4" fmla="*/ 852826 h 852826"/>
                <a:gd name="connsiteX5" fmla="*/ 426413 w 2132065"/>
                <a:gd name="connsiteY5" fmla="*/ 426413 h 852826"/>
                <a:gd name="connsiteX6" fmla="*/ 0 w 2132065"/>
                <a:gd name="connsiteY6" fmla="*/ 0 h 85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C2E2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6573" tIns="5080" rIns="426413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1347319" y="3142418"/>
              <a:ext cx="10008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BPL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105" y="-22486"/>
            <a:ext cx="3492392" cy="5579133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39" y="5556647"/>
            <a:ext cx="7563861" cy="1308344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25" name="出自【趣你的PPT】(微信:qunideppt)：最优质的PPT资源库"/>
          <p:cNvSpPr txBox="1">
            <a:spLocks/>
          </p:cNvSpPr>
          <p:nvPr/>
        </p:nvSpPr>
        <p:spPr>
          <a:xfrm>
            <a:off x="3292556" y="3114207"/>
            <a:ext cx="3087149" cy="58893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3.3%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>
            <a:spLocks/>
          </p:cNvSpPr>
          <p:nvPr/>
        </p:nvSpPr>
        <p:spPr>
          <a:xfrm>
            <a:off x="3320939" y="4793369"/>
            <a:ext cx="3087149" cy="58893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.0%~34.8%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灯片编号占位符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3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6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4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5" grpId="0"/>
        </p:bldLst>
      </p:timing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4416</TotalTime>
  <Words>1155</Words>
  <Application>Microsoft Office PowerPoint</Application>
  <PresentationFormat>宽屏</PresentationFormat>
  <Paragraphs>258</Paragraphs>
  <Slides>48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6" baseType="lpstr">
      <vt:lpstr>等线</vt:lpstr>
      <vt:lpstr>等线 Light</vt:lpstr>
      <vt:lpstr>微软雅黑</vt:lpstr>
      <vt:lpstr>Arial</vt:lpstr>
      <vt:lpstr>Calibri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Turing Test</vt:lpstr>
      <vt:lpstr>Which is written by human?</vt:lpstr>
      <vt:lpstr>Which is written by human?</vt:lpstr>
      <vt:lpstr>Which is written by human?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类别层符号</vt:lpstr>
      <vt:lpstr>类别层符号</vt:lpstr>
      <vt:lpstr>符号层</vt:lpstr>
      <vt:lpstr>图片层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Program Learning</dc:title>
  <dc:creator>柳阳</dc:creator>
  <cp:lastModifiedBy>liu leliy</cp:lastModifiedBy>
  <cp:revision>114</cp:revision>
  <cp:lastPrinted>2019-10-08T05:09:58Z</cp:lastPrinted>
  <dcterms:created xsi:type="dcterms:W3CDTF">2015-09-27T12:13:21Z</dcterms:created>
  <dcterms:modified xsi:type="dcterms:W3CDTF">2021-10-21T06:39:34Z</dcterms:modified>
</cp:coreProperties>
</file>